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8"/>
  </p:notesMasterIdLst>
  <p:sldIdLst>
    <p:sldId id="298" r:id="rId3"/>
    <p:sldId id="299" r:id="rId4"/>
    <p:sldId id="300"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307" r:id="rId35"/>
    <p:sldId id="289" r:id="rId36"/>
    <p:sldId id="290" r:id="rId37"/>
    <p:sldId id="291" r:id="rId38"/>
    <p:sldId id="292" r:id="rId39"/>
    <p:sldId id="293" r:id="rId40"/>
    <p:sldId id="294" r:id="rId41"/>
    <p:sldId id="308" r:id="rId42"/>
    <p:sldId id="301" r:id="rId43"/>
    <p:sldId id="302" r:id="rId44"/>
    <p:sldId id="304" r:id="rId45"/>
    <p:sldId id="303" r:id="rId46"/>
    <p:sldId id="306"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272" userDrawn="1">
          <p15:clr>
            <a:srgbClr val="A4A3A4"/>
          </p15:clr>
        </p15:guide>
        <p15:guide id="2" pos="7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4D"/>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691"/>
    <p:restoredTop sz="73800"/>
  </p:normalViewPr>
  <p:slideViewPr>
    <p:cSldViewPr snapToGrid="0" snapToObjects="1" showGuides="1">
      <p:cViewPr varScale="1">
        <p:scale>
          <a:sx n="46" d="100"/>
          <a:sy n="46" d="100"/>
        </p:scale>
        <p:origin x="1088" y="176"/>
      </p:cViewPr>
      <p:guideLst>
        <p:guide orient="horz" pos="4272"/>
        <p:guide pos="7704"/>
      </p:guideLst>
    </p:cSldViewPr>
  </p:slideViewPr>
  <p:notesTextViewPr>
    <p:cViewPr>
      <p:scale>
        <a:sx n="235" d="100"/>
        <a:sy n="23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66812675"/>
      </p:ext>
    </p:extLst>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096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ਸਮਾਜਕ ਦੂਰੀ ਬਣਾਈ ਰੱਖਣਾ (ਸੋਸ਼ਲ ਡਿਸਟੈਂਸਿੰਗ) ਤੁਹਾਡੇ ਅਤੇ ਦੂਜੇ ਲੋਕਾਂ ਦਰਮਿਆਨ ਦੂਰੀ ਰੱਖਣਾ ਹੈ ਤਾਂ ਕਿ ਜੇ ਉਹ ਸੰਕ੍ਰਮਣ ਤੋਂ ਪ੍ਰਭਾਵਿਤ ਹੋਣ ਤਾਂ ਤੁਸੀਂ ਉਹਨਾਂ ਦੀਆਂ ਸੰਕ੍ਰਮਿਤ ਬੂੰਦਾਂ ਦੇ ਸੰਪਰਕ ਵਿੱਚ ਨਾ ਆਓ। ਇਸਦਾ ਇਹ ਮਤਲਬ ਨਹੀਂ ਹੈ ਕਿ ਤੁਹਾਡੇ ਸੰਪਰਕ ਵਿੱਚ ਆਉਣ ਵਾਲਾ ਹਰੇਕ ਵਿਅਕਤੀ ਸੰਕ੍ਰਮਿਤ ਹੋਏ। ਪਰ ਖਬਰਦਾਰ ਰਹਿਣਾ ਜ਼ਰੂਰੀ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ਸਮਾਜਕ ਦੂਰੀ ਬਣਾਈ ਰੱਖਣ (ਸੋਸ਼ਲ ਡਿਸਟੈਂਸਿੰਗ) ਦਾ ਇਹ ਵੀ ਮਤਲਬ ਹੈ ਕਿ ਤੁਸੀਂ ਭੀੜ ਤੋਂ ਬਚੋ, ਤੁਸੀਂ ਅਜਿਹੇ ਸਮਾਰੋਹ ਆਯੋਜਿਤ ਨਾ ਕਰੋ ਜਿੱਥੇ ਲੋਕ ਇਕੱਠੇ ਹੋਣ। ਇਹੀ  ਸਾਰੇ ਤਰੀਕੇ ਹਨ ਜਿਸ ਨਾਲ ਵਾਇਰਸ ਇੱਕ ਵਿਅਕਤੀ ਤੋਂ ਦੂਜੇ ਵਿੱਚ ਜਾ ਸਕਦਾ ਹੈ। ਜਾਗਰੂਕ ਰਹੋ ਕਿ ਮਨੁੱਖੀ ਸਰੀਰ ਤੋਂ ਬਾਹਰ ਰਹਿਣ ‘ਤੇ ਇਹ ਜ਼ਿਆਦਾ ਦੇਰ ਤਕ ਜਿੰਦਾ ਨਹੀਂ ਰਹਿ ਸਕਦਾ। ਇਸਨੂੰ ਵਧਣ ਅਤੇ ਜਿੰਦਾ ਰਹਿਣ ਲਈ ਮਨੁੱਖੀ ਸਰੀਰ ਦੀ ਜ਼ਰੂਰਤ ਹੁੰਦੀ ਹੈ। ਜੇ ਅਜਿਹਾ ਨਹੀਂ ਹੁੰਦਾ, ਉਹ ਮਰ ਜਾਏਗਾ। ਜਦੋਂ ਲੋਕ ਆਲੇ ਦੁਆਲੇ ਹੁੰਦੇ ਹਨ, ਥਾਵਾਂ ਦੀ ਵਰਤੋਂ ਕਰਦੇ ਹਨ, ਚੀਜ਼ਾਂ ਨੂੰ ਛੁਹੰਦੇ ਹਨ, ਵਾਇਰਸ ਇੱਕ ਵਿਅਕਤੀ ਤੋਂ ਦੂਜੇ ਵਿੱਚ ਫੈਲਦਾ ਹੈ। ਇਸੇਲਈ ਇਸ ਸਮੇਂ ਦੌਰਾਨ ਮਨੁੱਖ ਤੋਂ ਮਨੁੱਖ ਦਰਮਿਆਨ ਸੰਪਰਕ ਘੱਟ ਕਰਨ ਦੀ ਲੋੜ ਹੈ।</a:t>
            </a:r>
            <a:r>
              <a:rPr lang="en-IN" dirty="0">
                <a:effectLst/>
              </a:rPr>
              <a:t> </a:t>
            </a:r>
            <a:endParaRPr lang="en-US" dirty="0"/>
          </a:p>
        </p:txBody>
      </p:sp>
    </p:spTree>
    <p:extLst>
      <p:ext uri="{BB962C8B-B14F-4D97-AF65-F5344CB8AC3E}">
        <p14:creationId xmlns:p14="http://schemas.microsoft.com/office/powerpoint/2010/main" val="3328001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ਹਾਲਾਂਕਿ ਸੰਕ੍ਰਮਣ ਕਿਸੇ ਨੂੰ ਵੀ ਹੋ ਸਕਦਾ ਹੈ, ਸੰਕ੍ਰਮਣ ਗੰਭੀਰ ਹੋ ਸਕਦਾ ਹੈ ਜੇ ਇਹ ਬਜ਼ੁਰਗਾਂ ਵਿੱਚ ਜਾਂ ਪਹਿਲਾਂ ਤੋਂ ਹੀ ਕਿਸੇ ਬੀਮਾਰੀ ਤੋਂ ਪੀੜਿਤ ਲੋਕਾਂ ਵਿੱਚ ਫੈਲਦਾ ਹੈ। ਅਜਿਹਾ ਇਸਲਈ ਹੈ ਕਿ ਅਜਿਹੇ ਲੋਕਾਂ ਦਾ ਰੋਗ ਪ੍ਰਤੀਰੋਧੀ ਸਿਸਟਮ ਕਮਜ਼ੋਰ ਹੁੰਦਾ ਹੈ ਅਤੇ ਇਹ ਰੋਗ ਫੈਲਾਉਣ ਵਾਲੇ ਰੋਗਾਣੂਆਂ ਦੇ ਹਮਲੇ ਤੋਂ ਸਰੀਰ ਦੀ ਰੱਖਿਆ ਨਹੀਂ ਕਰ ਸਕਦਾ। ਹੁਣ ਤੁਸੀਂ ਟੀਕਾਕਰਨ ਦੇ ਮਹੱਤਵ ਸਮਝੋਗੇ ਜੋ ਕਿ ਵਾਇਰਸਾਂ ਅਤੇ ਬੈਕਟੀਰੀਆ ਤੋਂ ਹਮਲਿਆਂ ਲਈ ਸਾਡੇ ਸਰੀਰਾਂ ਨੂੰ ਤਿਆਰ ਕਰਦਾ ਹੈ।</a:t>
            </a:r>
            <a:r>
              <a:rPr lang="en-IN" dirty="0">
                <a:effectLst/>
              </a:rPr>
              <a:t> </a:t>
            </a:r>
            <a:endParaRPr lang="en-US" dirty="0"/>
          </a:p>
        </p:txBody>
      </p:sp>
    </p:spTree>
    <p:extLst>
      <p:ext uri="{BB962C8B-B14F-4D97-AF65-F5344CB8AC3E}">
        <p14:creationId xmlns:p14="http://schemas.microsoft.com/office/powerpoint/2010/main" val="371246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683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ਇਸ ਸਲਾਇਡ ਵਿੱਚ ਸਾਡੇ ਕੋਲ ਦੋ ਸਧਾਰਨ ਪਰਿਭਾਸ਼ਾਵਾਂ ਹਨ, ਹਾਲਾਂਕਿ ਉਹ ਇੱਥੇ ਮੁਸ਼ਕਲ ਲੱਗ ਸਕਦੀਆਂ ਹਨ । ਇਹ ਤੁਹਾਨੂੰ ਦੱਸਦੀ ਹੈ ਕਿ ਸ਼ੱਕੀ ਕੌਣ ਹੈ?</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ਆਓ ਯਾਦ ਰੱਖੀਏ ਕਿ ਸੰਕ੍ਰਮਣ ਦੇ ਸ਼ਕ ਵਾਲੇ ਵਿਅਕਤੀ ਵਿੱਚ 5 ਚੀਜ਼ਾਂ ਵਿੱਚੋਂ ਕੋਈ ਇੱਕ ਲੱਛਣ ਹੋਣ ਚਾਹੀਦਾ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ਕਿਸੇ ਕਿਸਮ ਦਾ ਬੁਖਾਰ, ਖਾਂਸੀ ਜਾਂ ਸਾਹ ਲੈਣ ਵਿੱਚ ਤਕਲੀਫ਼।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ਜੇ ਕੋਈ ਵਿਅਕਤੀ ਪਿਛਲੇ 14 ਦਿਨਾਂ ਵਿੱਚ ਕੋਵਿਡ ਤੋਂ ਪ੍ਰਭਾਵਿਤ ਕਿਸੇ ਥਾਂ ਜਾਂ ਇਲਾਕੇ ਤੋਂ ਪਰਤਿਆ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ਜੇ ਕੋਈ ਵਿਅਕਤੀ ਕਿਸੇ ਅਜਿਹੇ ਵਿਅਕਤੀ ਦੇ ਨਜ਼ਦੀਕੀ ਸੰਪਰਕ ਵਿੱਚ ਆਇਆ ਹੈ ਜੋ ਕਿ ਕੋਵਿਡ ਲਈ ਪਾਜ਼ੀਟਿਵ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ਇੱਕ ਵਿਅਕਤੀ ਜਿਸਦਾ ਟੈਸਟ ਹੋਇਆ ਹੈ ਪਰ ਨਤੀਜੇ ਨਹੀਂ ਆਏ ਹਨ।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ਕੋਈ ਵਿਅਕਤੀ ਜਿਸ ਵਿੱਚ ਲੱਛਣ ਨਹੀਂ ਹਨ ਪਰ ਉਸਦੀ ਲੈਬ ਰਿਪੋਰਟਸ ਪਾਜ਼ੀਟਿਵ ਹਨ।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ਹੁਣ ਇੱਕ ਸੰਪਰਕ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ਕੋਈ ਵੀ ਵਿਅਕਤੀ ਜੋ ਅਜਿਹੇ ਕਿਸੇ ਵਿਅਕਤੀ ਦੀ ਸਿੱਧੀ ਦੇਖਭਾਲ ਕਰ ਰਿਹਾ ਹੈ ਜਿਸਦੀ ਕਿ  ਕੋਵਿਡ  ਲਈ ਪਾਜ਼ੀਟਿਵ ਹੋਣ ਦੀ ਪੁਸ਼ਟੀ ਹੋਈ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ਕੋਈ ਵੀ ਵਿਅਕਤੀ ਜੋ ਅਜਿਹੇ ਕਿਸੇ ਵਿਅਕਤੀ ਨਾਲ ਰਹਿ ਰਿਹਾ ਹੈ ਜਿਸਦਾ ਟੈਸਟ ਕੋਵਿਡ ਲਈ ਪਾਜ਼ੀਟਿਵ ਪਾਇਆ ਗਿਆ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ਕੋਈ ਵੀ ਵਿਅਕਤੀ ਜਿਸਨੇ ਕਿਸੇ ਅਜਿਹੇ ਵਿਅਕਤੀ ਨਾਲ ਨਜ਼ਦੀਕ ਬੈਠ ਕੇ 6 ਘੰਟੇ ਤੋਂ ਵੱਧ ਦਾ ਸਫ਼ਰ ਕੀਤਾ ਹੈ ਜੋ ਬਾਅਦ ਵਿੱਚ ਪਾਜ਼ੀਟਿਵ ਪਾਇਆ ਗਿਆ।</a:t>
            </a:r>
            <a:r>
              <a:rPr lang="en-IN" dirty="0">
                <a:effectLst/>
              </a:rPr>
              <a:t> </a:t>
            </a:r>
            <a:endParaRPr lang="en-US" dirty="0"/>
          </a:p>
        </p:txBody>
      </p:sp>
    </p:spTree>
    <p:extLst>
      <p:ext uri="{BB962C8B-B14F-4D97-AF65-F5344CB8AC3E}">
        <p14:creationId xmlns:p14="http://schemas.microsoft.com/office/powerpoint/2010/main" val="832581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ਸੰਪਰਕਾਂ ਦੀਆਂ ਕਿਸਮਾਂ ਨੂੰ ਅੱਗੇ ਹੋਰ ਵੰਡਿਆ ਜਾ ਸਕਦਾ ਹੈ ਉਹ ਸੰਪਰਕ ਜੋ ਉੱਚ ਜੋਖਮ ਵਿੱਚ ਹਨ ਅਤੇ ਉਹ ਜੋ ਘੱਟ ਜੋਖਮ ਵਿੱਚ ਹਨ।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ਉੱਚ ਜੋਖਮ ਵਿੱਚ ਉਹ ਹਨ ਜੋ ਕਿ ਮਰੀਜ਼ ਜਾਂ ਉਸਦੇ ਸਰੀਰ ਦੇ ਕਿਸੇ ਦ੍ਰਵ ਜਾਂ ਘਰ ਵਿੱਚ ਏਕਾਂਤਵਾਸ ਦੌਰਾਨ ਮਰੀਜ਼ ਦੀ ਦੇਖਭਾਲ ਕਰਦੇ ਹੋਏ ਉਸਦੇ ਸਿੱਧੇ ਸੰਪਰਕ ਆਇਆ ਹੈ, ਮਰੀਜ਼ ਨਾਲ ਸਫ਼ਰ ਕੀਤਾ ਹੈ, ਮਰੀਜ਼ ਦੇ ਨਾਲ ਇੱਕ ਕਮਰੇ/ਘਰ ਵਿੱਚ ਰਿਹਾ ਹੈ ਅਤੇ ਭਾਂਡੇ ਆਦਿ ਸਾਂਝੇ ਕੀਤੇ ਹਨ ।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ਘੱਟ ਜੋਖਮ ਵਾਲਾ ਸੰਪਰਕ ਉਹ ਵਿਅਕਤੀ ਹੈ ਜੋ ਕਿ ਉਸੇ ਸਥਾਨ ‘ਤੇ ਹੈ ਪਰ ਇੱਕ ਮੀਟਰ ਦੀ ਰੇਂਜ ਤੋਂ ਬਾਹਰ ਹੈ ਪਾਜ਼ੀਟਿਵ ਪਾਏ ਗਏ ਵਿਅਕਤੀ ਨਾਲ ਇੱਕੋ ਬੱਸ ਜਾਂ ਰੇਲਗੱਡੀ ਜਾਂ ਉਡਾਣ ਵਿੱਚ ਸਫ਼ਰ ਕੀਤਾ ਹੈ ਪਰ ਉਹ ਤਿੰਨ ਸੀਟ ਦੇ ਫ਼ਰਕ ਨਾਲ ਬੈਠਿਆ ਸੀ।</a:t>
            </a:r>
            <a:r>
              <a:rPr lang="en-IN" dirty="0">
                <a:effectLst/>
              </a:rPr>
              <a:t> </a:t>
            </a:r>
            <a:endParaRPr lang="en-US" dirty="0"/>
          </a:p>
        </p:txBody>
      </p:sp>
    </p:spTree>
    <p:extLst>
      <p:ext uri="{BB962C8B-B14F-4D97-AF65-F5344CB8AC3E}">
        <p14:creationId xmlns:p14="http://schemas.microsoft.com/office/powerpoint/2010/main" val="3116460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ਇਹ ਸਲਾਇਡ ਤੁਹਾਨੂੰ ਨਿਗਰਾਨੀ ਲਈ ਆਸਾਨ ਪ੍ਰਕ੍ਰਿਆ ਬਾਰੇ ਦੱਸਦੀ ਹੈ। ਤੁਹਾਨੂੰ ਤੁਹਾਡੇ ਫੌਰੀ ਸੁਪਰਵਾਈਜ਼ਰ ਵੱਲੋਂ ਨਿਗਰਾਨੀ ਫ਼ਾਰਮ ਦਿੱਤਾ ਜਾਏਗਾ ਅਤੇ ਇਲਾਕੇ ਜਿੱਥੇ ਤੁਹਾਨੂੰ ਨਿਗਰਾਨੀ ਕਰਨ ਦੀ ਲੋੜ ਹੈ। ਇਸ ਫਾਰਮੈਟ ਦੀ ਵਰਤੋਂ ਕਰਦੇ ਹੋਏ ਘਰਾਂ ਵਿੱਚ ਜਾਣਾ ਹੋਏਗਾ, ਆਪਣਾ ਪਰਿਚੈ ਦੇਣਾ ਹੋਏਗਾ ਅਤੇ ਆਪਣੇ ਦੌਰੇ ਦਾ ਉਦੇਸ਼ ਦੱਸਣਾ ਹੋਏਗਾ ਅਤੇ ਫਿਰ ਫਾਰਮੈਟ ਤੋਂ ਸੁਆਲ ਪੁੱਛਣੇ ਹੋਣਗੇ। ਫਾਰਮੈਟ ਨੂੰ ਭਰਦੇ ਹੋਏ, ਤੁਹਾਨੂੰ ਹੇਠਲੀਆਂ ਗੱਲਾਂ ਵੱਲ ਧਿਆਨ ਦੇਣਾ ਹੋਏਗਾ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ਸੰਚਾਰ : ਹਮੇਸ਼ਾਂ ਆਪਣਾ ਪਰਿਚੈ ਦਿਓ ਅਤੇ ਉਦੇਸ਼ ਦੱਸੋ, ਉਹਨਾਂ ਦੇ ਕੁਝ ਸੁਆਲ ਹੋ ਸਕਦੇ ਹਨ ਉਹਨਾਂ ਦਾ ਜਵਾਬ ਦੇਣ ਲਈ ਤਿਆਰ ਰਹੋ।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ਤਿਆਰੀ : ਆਪਣੇ ਖੁਦ ਦੇ ਪੈਨ, ਪੈਡ ਕਿਤਾਬਾਂ ਲੈ ਕੇ ਜਾਓ। ਸੈਨੇਟਾਇਜ਼ਰ ਅਤੇ ਮਾਸਕ ਵੀ ਲਿਜਾਓ। ਨਿਗਰਾਨੀ ਕਰਨ ਦੌਰਾਨ ਹਮੇਸ਼ਾਂ ਆਪਣਾ ਮਾਸਕ ਪਹਿਣੋ। ਮਾਸਕ ਨੂੰ ਹਟਾਓ ਨਾ ਅਤੇ ਇਸਨੂੰ ਆਪਣੀ ਗਰਦਨ ‘ਤੇ ਲਟਕਣ ਨਾ ਦਿਓ ਅਤੇ ਫਿਰ ਇਸਨੂੰ ਦੋਬਾਰਾ ਨਾ ਪਹਿਣੋ। ਮਾਸਕ ਨੂੰ ਵਾਰ ਵਾਰ ਨਾ ਛੁਹੋ।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ਸਾਨੂੰ ਕਿਸਦੇ ਬਾਰੇ ਵਿੱਚ ਜਾਣਕਾਰੀ ਪ੍ਰਾਪਤ ਕਰਨੀ ਚਾਹੀਦੀ ਹੈ? ਉਹ ਵਿਅਕਤੀ ਜਿਹਨਾਂ ਦੀ ਸੰਪਰਕਾਂ ਵਜੋਂ ਸ਼ਨਾਖਤ ਹੋਈ ਹੈ। ਸਾਨੂੰ ਘੱਟੋ ਘੱਟ 28 ਦਿਨਾਂ ਲਈ ਬੁਖਾਰ, ਖਾਂਸੀ, ਸਾਹ ਲੈਣ ਵਿੱਚ ਤਕਲੀਫ਼ ਲਈ ਉਹਨਾਂ ਦੀ ਨਿਗਰਾਨੀ ਕਰਨੀ ਹੋਏਗੀ।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ਸਾਨੂੰ ਸੰਪਰਕ ਵਿੱਚ ਆਏ ਵਿਅਕਤੀਆਂ ਨੂੰ ਘਰ ਵਿੱਚ ਏਕਾਂਤਵਾਸ ਬਾਰੇ ਅਤੇ ਘਰ ਵਿੱਚ ਏਕਾਂਤਵਾਸ ਦੌਰਾਨ ਕਿਹਨਾਂ ਗੱਲਾਂ ਦਾ ਧਿਆਨ ਰੱਖਣਾ ਚਾਹੀਦਾ ਹੈ ਬਾਰੇ ਜਾਣਕਾਰੀ ਦੇਣੀ ਹੋਏਗੀ।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ਸਾਨੂੰ ਸੰਪਰਕ ਵਿੱਚ ਆਏ ਵਿਅਕਤੀਆਂ ਦੇ ਸੰਪਰਕਾਂ ਦੇ ਵੇਰਵੇ ਲੈਣੇ ਚਾਹੀਦੇ ਹਨ (ਉਹ ਲੋਕ ਜਿਹਨਾਂ ਨਾਲ ਉਸ ਵਿਅਕਤੀ ਨੇ ਪਿਛਲੇ 28 ਦਿਨਾਂ ਅੰਦਰ ਮਿਲਿਆ ਹੈ।)</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ਆਪਣੀ ਸਾਰੀ ਜਾਣਕਾਰੀ ਨੂੰ ਸਪਸ਼ਟ ਤੌਰ ‘ਤੇ ਫਾਰਮੈਟ ਵਿੱਚ ਲਿਖੋ। ਕੰਮ ਨੂੰ ਬਾਅਦ ਵਿੱਚ ਪੂਰਾ ਕਰਨ ਲਈ ਨਾ ਛੱਡੋ ਕਿਉਂਕਿ ਤੁਹਾਨੂੰ ਜਦੋਂ ਲੋੜ ਹੋਏ ਸੰਪਰਕਾਂ ਦਾ ਪਤਾ ਲਾਉਣ ਲਈ ਪਤਿਆਂ, ਨਾਵਾਂ  ਅਤੇ ਟੈਲੀਫ਼ੋਨ ਨੰਬਰਾਂ ਦੀ ਲੋੜ ਹੋਏਗੀ।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ਯਕੀਨੀ ਬਣਾਓ ਕਿ ਤੁਸੀਂ ਆਪਣੇ ਅਤੇ ਤੁਹਾਡੇ ਦੁਆਰਾ ਇੰਟਰਵਿਊ ਕੀਤੇ ਜਾ ਰਹੇ ਵਿਅਕਤੀ ਦਰਮਿਆਨ ਇੱਕ ਮੀਟਰ ਦੀ ਦੂਰੀ ਬਣਾਈ ਰੱਖੋ।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ਭੀੜ ਭਰੇ ਕਮਰੇ ਵਿੱਚ ਨਾ ਬੈਠੋ। ਜੇ ਸੰਭਵ ਹੋਏ ਖੁੱਲ੍ਹੇ ਵਿੱਚ ਬੈਠੋ।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ਯਕੀਨੀ ਬਣਾਓ ਕਿ ਤੁਸੀਂ ਹਰ ਵਾਰ ਸਾਬਣ ਅਤੇ ਪਾਣੀ ਨਾਲ 40 ਸੈਕਿੰਡ ਲਈ ਹੱਥ ਧੋਵੋ ਜਾਂ 70% ਅਲਕੋਹਲ ਅਧਾਰਤ ਸੈਨੇਟਾਇਜ਼ਰ ਦੀ ਵਰਤੋਂ ਕਰਦੇ ਹੋਏ ਸਾਫ਼ ਕਰੋ। </a:t>
            </a:r>
            <a:endParaRPr lang="en-US" dirty="0"/>
          </a:p>
        </p:txBody>
      </p:sp>
    </p:spTree>
    <p:extLst>
      <p:ext uri="{BB962C8B-B14F-4D97-AF65-F5344CB8AC3E}">
        <p14:creationId xmlns:p14="http://schemas.microsoft.com/office/powerpoint/2010/main" val="311139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contacts will be of two types.</a:t>
            </a:r>
          </a:p>
          <a:p>
            <a:r>
              <a:rPr lang="en-US" dirty="0"/>
              <a:t>1. Those who do not show any symptoms of fever, cough or breathing difficulty. You have to give advise of home quarantine, self-isolation and active monitoring to both the caregiver and the person.</a:t>
            </a:r>
          </a:p>
          <a:p>
            <a:r>
              <a:rPr lang="en-US" dirty="0"/>
              <a:t>2. In case the contact shows symptoms of fever, cough and breathing difficulty then the advise to be given is a) immediate isolation, b) use of mask and c) contacting the nearest health facility and reporting .</a:t>
            </a:r>
          </a:p>
        </p:txBody>
      </p:sp>
    </p:spTree>
    <p:extLst>
      <p:ext uri="{BB962C8B-B14F-4D97-AF65-F5344CB8AC3E}">
        <p14:creationId xmlns:p14="http://schemas.microsoft.com/office/powerpoint/2010/main" val="2221219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ਸੰਪਰਕ ਦੋ ਕਿਸਮ ਦੇ ਹੋਣਗੇ ।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ਉਹ ਜਿਹਨਾਂ ਵਿੱਚ ਬੁਖਾਰ, ਖਾਂਸੀ ਜਾਂ ਸਾਹ ਲੈਣ ਵਿੱਚ ਤਕਲੀਫ਼ ਦੇ ਕੋਈ ਲੱਛਣ ਦਿਖਾਈ ਨਹੀਂ ਦਿੰਦੇ। ਤੁਹਾਨੂੰ ਦੇਖਭਾਲ ਕਰਨ ਵਾਲੇ ਅਤੇ ਵਿਅਕਤੀ ਦੋਹਾਂ ਨੂੰ ਘਰ ਵਿੱਚ ਏਕਾਂਤਵਾਸ, ਆਪਣੇ ਆਪ ਨੂੰ ਅਲੱਗ ਰੱਖਣ ਅਤੇ ਸਰਗਰਮ ਨਿਗਰਾਨੀ ਦੀ ਸਲਾਹ ਦੇਣੀ ਹੋਏਗੀ।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ਜੇ ਸੰਪਰਕ ਵਿੱਚ ਬੁਖਾਰ, ਖਾਂਸੀ ਜਾਂ ਸਾਹ ਲੈਣ ਵਿੱਚ ਤਕਲੀਫ਼ ਦੇ ਕੋਈ ਲੱਛਣ ਦਿਖਾਈ ਹਨ ਦਿੰਦੇ ਹਨ ਤਾਂ ਇਹ ਸਲਾਹ ਦਿੱਤੀ ਜਾਣੀ ਚਾਹੀਦੀ ਹੈ (ਏ) ਫ਼ੌਰਨ ਅਲੱਗ ਰੱਖਣਾ, (ਬੀ) ਮਾਸਕ ਦੀ ਵਰਤੋਂ ਅਤੇ (ਸੀ) ਨਜ਼ਦੀਕੀ ਸਿਹਤ ਕੇਂਦਰ ਨਾਲ ਸੰਪਰਕ ਅਤੇ ਰਿਪੋਰਟ ਕਰਨਾ। </a:t>
            </a:r>
            <a:endParaRPr lang="en-US" dirty="0"/>
          </a:p>
        </p:txBody>
      </p:sp>
    </p:spTree>
    <p:extLst>
      <p:ext uri="{BB962C8B-B14F-4D97-AF65-F5344CB8AC3E}">
        <p14:creationId xmlns:p14="http://schemas.microsoft.com/office/powerpoint/2010/main" val="4112375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395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1713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1) ਉਹ ਕੋਵਿਡ-19 ਨਾਲ ਨਜਿੱਠਣ ਵਿੱਚ ਮਦਦ ਕਰਨ ਵਿੱਚ ਕੀ ਭੂਮਿਕਾ ਨਿਭਾਏਗੀ।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a:t>
            </a: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 ਉਹ ਕੀ ਜਾਣਕਾਰੀ ਹੈ ਜਿਸਦੀ ਭਾਈਚਾਰੇ ਨੂੰ ਆਪਣੇ ਆਪ ਨੂੰ ਸੁਰੱਖਿਅਤ ਰੱਖਣ ਲਈ ਲੋੜ ਹੈ ਅਤੇ ਐਫ ਐਲ ਡਬਲਿਊ ਭਾਈਚਾਰੇ ਨੂੰ ਇਹ ਜਾਣਕਾਰੀ ਕਿਵੇਂ ਦਿੰਦੀ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3</a:t>
            </a: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 ਸਮੂਹਕ ਨਿਗਰਾਨੀ ਕੀ ਹੈ ਅਤੇ ਸਮੂਹਕ ਨਿਗਰਾਨੀ ਦਾ ਸੰਚਾਲਨ ਕਿਵੇਂ ਕਰਨਾ ਹੈ, ਉਹ ਵਿਅਕਤੀ ਕਿਹੜਾ ਹੈ ਜੋ  ਸੰਕੇਤ ਅਤੇ ਲੱਛਣ ਦਿਖਾ ਰਿਹਾ ਹੈ ਅਤੇ ਉਹ ਕਿਹੜਾ ਹੈ ਜੋ ਸੰਕ੍ਰਮਿਤ ਹੈ ਪਰ ਇੰਫੈਕਸ਼ਨ ਦੇ ਸੰਕੇਤ ਨਹੀਂ ਦਿਖਾ ਰਿਹਾ।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4</a:t>
            </a: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 ਕਲੰਕ ਕੀ ਹੈ ਅਤੇ ਕਲੰਕਿਤ ਕਿਉਂ ਕੀਤਾ ਜਾਂਦਾ ਹੈ ਅਤੇ ਕਿਵੇਂ ਮਦਦ ਕਰਨੀ ਹੈ</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5) ਘਰ ਵਿੱਚ ਏਕਾਂਤਵਾਸ ਦੌਰਾਨ ਲੋਕਾਂ ਦੀ ਕਿਵੇਂ ਮਦਦ ਕਰਨੀ ਹੈ, ਪਰਿਵਾਰ ਵਾਲਿਆਂ ਨੂੰ ਕੀ ਸੰਭਾਲ ਕਰਨੀ ਚਾਹੀਦੀ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6) ਐਫ ਐਲ ਡਬਲਿਊਜ਼ ਦੀ ਸੁਰੱਖਿਆ </a:t>
            </a:r>
            <a:endParaRPr lang="en-US" dirty="0"/>
          </a:p>
        </p:txBody>
      </p:sp>
    </p:spTree>
    <p:extLst>
      <p:ext uri="{BB962C8B-B14F-4D97-AF65-F5344CB8AC3E}">
        <p14:creationId xmlns:p14="http://schemas.microsoft.com/office/powerpoint/2010/main" val="1536898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7216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516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511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6481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340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770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682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27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383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979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797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seen each of these topics before. Let us recall the main points that we have learnt in each of these topics. Refer to your Pocket Reference book for what are the 5 points that you must remember in each of these. In this period of social distancing, the FLW must use appropriate platforms for giving out the messages. While some of the messages can be given to families when you are doing the contact tracing or monitoring, other messages can be given through WhatsApp groups or sharing of </a:t>
            </a:r>
            <a:r>
              <a:rPr lang="en-US" dirty="0" err="1"/>
              <a:t>mobisodes</a:t>
            </a:r>
            <a:r>
              <a:rPr lang="en-US" dirty="0"/>
              <a:t> with key groups, displaying IEC materials where people are allowed to go for buying essential services like grocery stores, milk, pharmacies </a:t>
            </a:r>
            <a:r>
              <a:rPr lang="en-US" dirty="0" err="1"/>
              <a:t>etc</a:t>
            </a:r>
            <a:r>
              <a:rPr lang="en-US" dirty="0"/>
              <a:t> and using </a:t>
            </a:r>
            <a:r>
              <a:rPr lang="en-US" dirty="0" err="1"/>
              <a:t>miking</a:t>
            </a:r>
            <a:r>
              <a:rPr lang="en-US" dirty="0"/>
              <a:t> on essential services like garbage collection, ambulances, or any other that is being used during the lock down /social distancing period. Police vans may be requested to play the </a:t>
            </a:r>
            <a:r>
              <a:rPr lang="en-US" dirty="0" err="1"/>
              <a:t>miking</a:t>
            </a:r>
            <a:r>
              <a:rPr lang="en-US" dirty="0"/>
              <a:t> messages when they are on beat duty</a:t>
            </a:r>
          </a:p>
        </p:txBody>
      </p:sp>
    </p:spTree>
    <p:extLst>
      <p:ext uri="{BB962C8B-B14F-4D97-AF65-F5344CB8AC3E}">
        <p14:creationId xmlns:p14="http://schemas.microsoft.com/office/powerpoint/2010/main" val="1206936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ਅਸੀਂ ਇਹਨਾਂ ਵਿਸ਼ਿਆਂ ਵਿੱਚੋਂ ਹਰੇਕ ਨੂੰ ਪਹਿਲਾਂ ਦੇਖਿਆ ਹੈ। ਆਓ ਮੁੱਖ ਨੁਕਤਿਆਂ ਨੂੰ ਮੁੜ ਚੇਤੇ ਕਰੀਏ ਜੋ ਕਿ ਅਸੀਂ ਇਹਨਾਂ ਵਿਸ਼ਿਆਂ ਵਿੱਚੋਂ ਹਰੇਕ ਵਿੱਚ ਸਿੱਖਿਆ ਹੈ। 5 ਨੁਕਤੇ ਕੀ ਹਨ ਆਪਣੀ ਪਾਕੇਟ ਰੈਫਰੈਂਸ ਬੁੱਕ ਨੂੰ ਦੇਖੋ ਕਿ ਤੁਹਾਨੂੰ ਇਹਨਾਂ ਵਿੱਚੋਂ ਹਰੇਕ ਨੂੰ ਯਾਦ ਰੱਖਣਾ ਚਾਹੀਦਾ ਹੈ। ਸਮਾਜਕ ਦੂਰੀ ਬਣਾਈ ਰੱਖਣ (ਸੋਸ਼ਲ ਡਿਸਟੈਂਸਿੰਗ)ਦੇ ਇਸ ਸਮੇਂ ਵਿੱਚ ਐਫ ਐਲ ਡਬਲਿਊ ਨੂੰ ਸੁਨੇਹੇ ਦੇਣ ਲਈ ਉਚਿਤ ਪਲੇਟਫਾਰਮ ਦੀ ਵਰਤੋਂ ਕਰਨੀ ਚਾਹੀਦੀ ਹੈ। ਕੁਝ ਸੁਨੇਹੇ ਸੰਪਰਕ ਦਾ ਪਤਾ ਲਾਉਣ ਜਾਂ ਨਿਗਰਾਨੀ ਦੌਰਾਨ ਪਰਿਵਾਰਾਂ ਨੂੰ ਦੇ ਸਕਦੇ ਹੋ, ਹੋਰ ਸੁਨੇਹੇ ਵ੍ਹਾਟਸਐਪ ਗਰੁੱਪਾਂ ਜਾਂ ਅਹਿਮ ਗਰੁੱਪਾਂ ਨਾਲ ਮੋਬੀਸੋਡਸ ਸਾਂਝੇ ਕਰਕੇ, ਉਹਨਾਂ ਸਥਾਨਾਂ   ‘ਤੇ ਆਈਈਸੀ ਸਮੱਗਰੀਆਂ ਦਾ ਵਿਖਾਲਾ ਕਰਕੇ ਜਿੱਥੇ ਕਿ ਲੋਕ ਜ਼ਰੂਰੀ ਸੇਵਾਵਾਂ ਖਰੀਦਣ ਜਾਂਦੇ ਹਨ ਜਿਵੇਂ ਕਿ ਕਰਿਆਨਾ ਸਟੋਰ, ਦੁੱਧ ਦੀਆਂ ਦੁਕਾਨਾਂ, ਫਾਰਮੇਸੀ ਆਦਿ ਅਤੇ ਲਾਕਡਾਉਨ/ ਸੋਸ਼ਲ ਡਿਸਟੈਂਸਿੰਗ ਦੌਰਾਨ ਪ੍ਰਸਾਰ ਲਈ ਜ਼ਰੂਰੀ ਸੇਵਾਵਾਂ ਜਿਵੇਂ ਕਿ ਕਚਰਾ ਇਕੱਠਾ ਕਰਨ ਦੀਆਂ ਵੈਨਾਂ, ਐਂਬੂਲੈਂਸਾਂ ਆਦਿ ਦੀ ਵਰਤੋਂ ਕਰਕੇ ਦਿੱਤੇ ਜਾ ਸਕਦੇ ਹਨ । ਪੁਲਿਸ ਵੈਨਾਂ ਨੂੰ ਬੀਟ ਡਿਊਟੀ ਦੌਰਾਨ ਪ੍ਰਸਾਰ ਦੇ ਸੁਨੇਹੇ ਚਲਾਉਣ ਦੀ ਬੇਨਤੀ ਕੀਤੀ ਜਾ ਸਕਦੀ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245252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389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221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252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790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8200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9602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session we are covering the community support practice to be used in urban setting. Urban areas will pose different challenges which will have to be addressed</a:t>
            </a:r>
          </a:p>
        </p:txBody>
      </p:sp>
    </p:spTree>
    <p:extLst>
      <p:ext uri="{BB962C8B-B14F-4D97-AF65-F5344CB8AC3E}">
        <p14:creationId xmlns:p14="http://schemas.microsoft.com/office/powerpoint/2010/main" val="677086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ਇਸ ਸੈਸ਼ਨ ਵਿੱਚ ਅਸੀਂ ਸ਼ਹਿਰੀ ਸੈਟਿੰਗ ਵਿੱਚ ਵਰਤੇ ਜਾਣ ਲਈ ਸਮੂਹਕ ਸਹਾਇਤਾ ਅਮਲ ਨੂੰ ਕਵਰ ਕਰ ਰਹੇ ਹਾਂ। ਸ਼ਹਿਰੀ ਇਲਾਕੇ ਵੱਖ-ਵੱਖ ਚੁਣੌਤੀਆਂ ਪੈਦਾ ਕਰਨਗੇ ਜਿਹਨਾਂ ਵੱਲ ਧਿਆਨ ਦੇਣਾ ਹੋਏਗਾ। </a:t>
            </a:r>
            <a:endParaRPr lang="en-US" dirty="0"/>
          </a:p>
        </p:txBody>
      </p:sp>
    </p:spTree>
    <p:extLst>
      <p:ext uri="{BB962C8B-B14F-4D97-AF65-F5344CB8AC3E}">
        <p14:creationId xmlns:p14="http://schemas.microsoft.com/office/powerpoint/2010/main" val="44471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ਰੋਗ ਦਾ ਨਾਂਅ ਕੋਵਿਡ-19 ਹੈ। ਇਹ ਕੋਰੋਨਾ ਵਾਇਰਸ ਰੋਗ ਹੈ -ਜਿਸਦਾ 2019 ਵਿੱਚ ਪਤਾ ਲੱਗਿਆ ਹੈ।  ਰੋਗਾਣੂ ਜਿਸ ਕਾਰਨ ਇਹ ਰੋਗ ਹੋਇਆ ਹੈ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SARS-CoV-2 </a:t>
            </a: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ਹੈ। ਇਸ ਤੋਂ ਭਾਵ ਹੈ ਸਵੀਅਰ (ਕਿਉਂਕਿ ਇਹ ਗੰਭੀਰ ਹੈ) ਏਕਯੂਟ ਰੈਸਪੀਰੇਟਰੀ ਸਿੰਡਰੋਮ -ਕੋਰੋਨਾ ਵਾਇਰਸ (ਵਾਇਰਸਾਂ ਦੇ ਪਰਿਵਾਰ ਦਾ ਨਾਂਅ)</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2) ਕੋਰੋਨਾ ਵਾਇਰਸ ਕਾਰਨ ਸਾਰਸ, ਐਚ1 ਐਨ1 (ਸਵਾਈਨ ਫਲੂ) ਅਤੇ ਸਧਾਰਨ ਜ਼ੁਕਾਮ ਅਤੇ ਇੰਫਲੂਏਂਜਾ ਸਮੇਤ ਕਈ ਰੋਗ ਹੁੰਦੇ ਹਨ।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ਕੋਵਿਡ-19 ਦੇ  ਲੱਛਣ ਹਨ ਬੁਖਾਰ, ਖਾਂਸੀ ਅਤੇ ਸਾਹ ਲੈਣ ਵਿੱਚ ਤਕਲੀਫ਼।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ਜੇ ਕਿਸੇ ਵਿਅਕਤੀ ਨੂੰ ਇਹ ਲੱਛਣ ਹੁੰਦੇ ਹਨ, ਤਾਂ ਵਿਅਕਤੀ ਨੂੰ ਫ਼ੌਰਨ ਇਸ ਸਲਾਇਡ ਵਿੱਚ ਦਿੱਤੇ ਸਰਕਾਰੀ ਹੈਲਪਲਾਈਨ ਨੰਬਰਾਂ ‘ਤੇ ਸੰਪਰਕ ਕਰਨਾ ਚਾਹੀਦਾ।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ਜੇ ਤੁਹਾਨੂੰ ਪਤਾ ਲੱਗੇ ਕਿ ਜਿਸ ਵਿਅਕਤੀ ਨਾਲ ਤੁਹਾਡਾ ਸੰਪਰਕ ਹੋਇਆ ਹੈ ਉਸਦੀ ਕੋਵਿਡ -19 ਲਈ ਪਾਜ਼ੀਟਿਵ ਵਜੋਂ ਸ਼ਨਾਖਤ ਹੋਈ ਹੈ, ਤਾਂ ਉਸ ਵਿਅਕਤੀ ਨੂੰ ਫ਼ੌਰਨ ਹੈਲਪਲਾਈਨਸ ‘ਤੇ ਸੰਪਰਕ ਕਰਨਾ ਚਾਹੀਦਾ ਹੈ। </a:t>
            </a:r>
            <a:endParaRPr lang="en-US" dirty="0"/>
          </a:p>
        </p:txBody>
      </p:sp>
    </p:spTree>
    <p:extLst>
      <p:ext uri="{BB962C8B-B14F-4D97-AF65-F5344CB8AC3E}">
        <p14:creationId xmlns:p14="http://schemas.microsoft.com/office/powerpoint/2010/main" val="4181058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3925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0867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16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361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ਤੁਹਾਨੂੰ ਸੰਕ੍ਰਮਣ ਕਿਵੇਂ ਹੋਇਆ?</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ਵਾਇਰਸ ਕਿਸੇ ਸੰਕ੍ਰਮਿਤ ਵਿਅਕਤੀ ਦੇ ਸਾਹ ਨਾਲ ਆਉਣ ਵਾਲੀਆਂ ਬੂੰਦਾਂ ਨਾਲ ਫੈਲਦਾ ਹੈ। ਜਦੋਂ ਕੋਈ ਵਿਅਕਤੀ ਛਿੱਕ ਮਾਰਦਾ ਹੈ ਜਾਂ ਖਾਂਸੀ ਕਰਦਾ ਹੈ ਤਾਂ, ਜੇ ਉਹ ਹੱਥ ਨਾਲ ਆਪਣਾ ਮੂੰਹ ਢੱਕਦਾ ਹੈ ਤਾਂ ਵਾਇਰਸ ਉਸਦੇ ਹੱਥ ‘ਤੇ ਇਕੱਠਾ ਹੋ ਜਾਂਦਾ ਹੈ ਜਾਂ ਜੇ ਉਸ ਵਿਅਕਤੀ ਨੇ ਮੂੰਹ/ਨੱਕ ਢੱਕਿਆ ਨਹੀਂ ਹੈ ਤਾਂ ਬੂੰਦਾਂ ਸਤਿਹ ‘ਤੇ ਡਿੱਗ ਜਾਂਦੀਆਂ ਹਨ। ਸਤਿਹ/ ਹੱਥ ਤੋਂ ਵਾਇਰਸ ਅਸੰਕ੍ਰਮਿਤ ਵਿਅਕਤੀ ਦੇ ਹੱਥ ‘ਤੇ ਲੱਗਦਾ ਹੈ ਅਤੇ ਜਦੋਂ ਹੱਥ ਨਾਸਾਂ, ਅੱਖਾਂ ਜਾਂ ਮੂੰਹ ਦੇ ਸੰਪਰਕ ਵਿੱਚ ਆਉਂਦਾ ਹੈ ਤਾਂ ਵਾਇਰਸ ਸਿਸਟਮ ਵਿੱਚ ਦਾਖਲ ਹੋ ਜਾਂਦਾ ਹੈ। ਸਾਨੂੰ ਇਸ ਬਾਰੇ ਜਾਣਕਾਰੀ ਨਹੀਂ ਹੈ ਕਿ ਇੱਕ ਵਾਰ ਸਰੀਰ ਤੋਂ ਬਾਹਰ ਨਿਕਲਣ ਤੋਂ ਬਾਅਦ ਇਹ ਵਾਇਰਸ ਕਿੰਨੀ ਦੇਰ ਜਿੰਦਾ ਰਹਿੰਦਾ ਹੈ। ਪਰ ਆਪਣੇ ਹੱਥਾਂ ਨੂੰ ਸਾਫ਼ ਰੱਖਣਾ ਅਤੇ ਚਿਹਰੇ ਨੂੰ ਨਾ ਛੁਹਣਾ ਇਸ ਸੰਕ੍ਰਮਣ ਨੂੰ ਰੋਕਣ ਦਾ ਸਭ ਤੋਂ ਮਹੱਤਵਪੂਰਣ ਤਰੀਕਾ ਹੈ। ਅਸੀਂ ਇਸ ਬਾਰੇ ਸਿੱਖਣ ਜਾ ਰਹੇ ਹਾਂ.</a:t>
            </a:r>
            <a:r>
              <a:rPr lang="en-IN" dirty="0">
                <a:effectLst/>
              </a:rPr>
              <a:t> </a:t>
            </a:r>
            <a:endParaRPr lang="en-US" dirty="0"/>
          </a:p>
        </p:txBody>
      </p:sp>
    </p:spTree>
    <p:extLst>
      <p:ext uri="{BB962C8B-B14F-4D97-AF65-F5344CB8AC3E}">
        <p14:creationId xmlns:p14="http://schemas.microsoft.com/office/powerpoint/2010/main" val="78241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ਅਸੀਂ ਪਿਛਲੀ ਸਲਾਇਡ ਵਿੱਚ ਪਸਾਰ ਬਾਰੇ ਗੱਲ ਕੀਤੀ। ਆਓ ਹੁਣ ਦੇਖਦੇ ਹਾਂ ਕਿ ਅਸੀਂ ਇਸਦੇ ਪਸਾਰ ਨੂੰ ਕਿਵੇਂ ਰੋਕ ਸਕਦੇ 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ਸਾਬਣ ਅਤੇ ਪਾਣੀ ਨਾਲ ਹੱਥ ਧੋਣ ਨਾਲ ਵਾਇਰਸ ਮਰ ਜਾਏਗਾ। ਇਸੇ ਤਰ੍ਹਾਂ 70%ਅਲਕੋਹਲ ਅਧਾਰਤ ਸੈਨੇਟਾਇਜ਼ਰ ਨਾਲ ਸਾਫ਼ ਕਰਕੇ ਵੀ। ਸਾਨੂੰ ਇੱਕ ਵਿਸ਼ੇਸ਼ ਸਮੇਂ ਜੋ ਕਿ 40 ਸੈਕਿੰਡ ਹੈ ਲਈ ਆਪਣੇ ਹੱਥ ਸਾਬਣ ਨਾਲ ਧੋਣ ਦੀ ਲੋੜ ਹੋਏਗੀ। ਸੈਲ ਵਾਲ ਨੂੰ ਰਗੜਨ ਵਿੱਚ ਸਮਾਂ ਲੱਗਦਾ ਹੈ। ਇਸੇ ਤਰ੍ਹਾਂ ਅਲਕੋਹਲ ਨਾਲ। ਜੇ ਤੁਸੀਂ ਆਪਣੇ ਹੱਥ ਰਗੜੋਗੇ ਨਹੀਂ, ਤਾਂ ਵਾਇਰਸ ਦੀ ਪਰਤ ਹਟੇਗੀ ਨਹੀਂ ਅਤੇ ਵਾਇਰਸ ਨੂੰ ਕੋਈ ਨੁਕਸਾਨ ਨਹੀਂ ਪਹੁੰਚੇਗਾ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ਜਿਵੇਂ ਕਿ ਅਸੀਂ ਪਹਿਲਾਂ ਗੱਲ ਕੀਤੀ ਸੰਕ੍ਰਮਿਤ ਬੂੰਦਾਂ ਕਿਸੇ ਸੰਕ੍ਰਮਿਤ ਵਿਅਕਤੀ ਜਿਸ ਦੇ ਹੱਥਾਂ ‘ਤੇ ਬੈਕਟੀਰੀਆ ਹੋ ਸਕਦਾ ਹੈ ਨਾਲ ਹੱਥ ਮਿਲਾਉਣ ‘ਤੇ ਜਾਂ ਉਹਨਾਂ ਸਤਿਹਾਂ ਨੂੰ ਛੂਹਣ ਜਿਹਨਾਂ ‘ਤੇ ਬੈਕਟੀਰੀਆ ਹੋ ਸਕਦਾ ਹੈ, ਰਾਹੀਂ  ਅਸੰਕ੍ਰਮਿਤ ਵਿਅਕਤੀ ਵਿੱਚ ਜਾ ਸਕਦੀਆਂ ਹਨ । ਇਸ ਲਈ ਸਾਨੂੰ ਹੱਥ ਸਾਫ਼ ਕਰਦੇ ਰਹਿਣ ਦੀ ਲੋੜ ਹੈ। </a:t>
            </a:r>
            <a:endParaRPr lang="en-US" dirty="0"/>
          </a:p>
        </p:txBody>
      </p:sp>
    </p:spTree>
    <p:extLst>
      <p:ext uri="{BB962C8B-B14F-4D97-AF65-F5344CB8AC3E}">
        <p14:creationId xmlns:p14="http://schemas.microsoft.com/office/powerpoint/2010/main" val="63286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ਅਤੇ ਕਿਉਂਕਿ ਅਸੀਂ ਨਹੀਂ ਚਾਹੁੰਦੇ ਕਿ ਸੰਕ੍ਰਮਿਤ ਬੂੰਦਾਂ ਹਵਾ ਵਿੱਚ ਜਾਣ ਅਤੇ ਹੋਰ ਲੋਕਾਂ ਨੂੰ ਪ੍ਰਭਾਵਿਤ ਕਰਨ, ਸਾਨੂੰ ਹਰ ਸਮੇਂ ਸਾਹ ਸੰਬੰਧੀ ਸਫਾਈ ਬਰਕਰਾਰ ਰੱਖਣੀ ਹੋਏਗੀ।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pa-IN" sz="2200" b="0" i="0" dirty="0">
                <a:effectLst/>
                <a:latin typeface="Arial" panose="020B0604020202020204" pitchFamily="34" charset="0"/>
                <a:ea typeface="Arial" panose="020B0604020202020204" pitchFamily="34" charset="0"/>
                <a:cs typeface="Arial" panose="020B0604020202020204" pitchFamily="34" charset="0"/>
                <a:sym typeface="Gill Sans"/>
              </a:rPr>
              <a:t>ਕਦੇ ਵੀ ਆਪਣੀ ਸਾੜੀ ਦੇ ਪੱਲੂ ਜਾਂ ਗਮਛੇ ਨੂੰ ਛਿੱਕ ਮਾਰਣ ਸਮੇਂ ਇਸਤੇਮਾਲ ਨਾਂ ਕਰੋ ਕਿਉਂਕਿ ਹੋ ਸਕਦਾ ਹੈ ਤੁਸੀਂ ਇਸ ਨਾਲ ਆਪਣੇ ਹੱਥ ਪੂੰਝੇ ਹੋਣ ਅਤੇ ਕੀਟਾਣੂ ਤੁਹਾਡੇ ਹੱਥ ਤੋਂ ਤੁਹਾਡੇ ਨੱਕ, ਮੂੰਹ ਜਾਂ ਅੱਖਾਂ ਵਿੱਚ ਜਾ ਸਕਦੇ ਹਨ।</a:t>
            </a:r>
            <a:r>
              <a:rPr lang="en-IN" dirty="0">
                <a:effectLst/>
              </a:rPr>
              <a:t> </a:t>
            </a:r>
            <a:endParaRPr lang="en-US" dirty="0"/>
          </a:p>
        </p:txBody>
      </p:sp>
    </p:spTree>
    <p:extLst>
      <p:ext uri="{BB962C8B-B14F-4D97-AF65-F5344CB8AC3E}">
        <p14:creationId xmlns:p14="http://schemas.microsoft.com/office/powerpoint/2010/main" val="357506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709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6576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49534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17667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832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3642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5533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01102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03668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162481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4457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935186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82547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extLst>
      <p:ext uri="{BB962C8B-B14F-4D97-AF65-F5344CB8AC3E}">
        <p14:creationId xmlns:p14="http://schemas.microsoft.com/office/powerpoint/2010/main" val="35002257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3" Type="http://schemas.openxmlformats.org/officeDocument/2006/relationships/image" Target="../media/image97.jpg"/><Relationship Id="rId18" Type="http://schemas.openxmlformats.org/officeDocument/2006/relationships/image" Target="../media/image102.jpg"/><Relationship Id="rId26" Type="http://schemas.openxmlformats.org/officeDocument/2006/relationships/image" Target="../media/image110.jpg"/><Relationship Id="rId39" Type="http://schemas.openxmlformats.org/officeDocument/2006/relationships/image" Target="../media/image123.jpg"/><Relationship Id="rId21" Type="http://schemas.openxmlformats.org/officeDocument/2006/relationships/image" Target="../media/image105.jpg"/><Relationship Id="rId34" Type="http://schemas.openxmlformats.org/officeDocument/2006/relationships/image" Target="../media/image118.jpg"/><Relationship Id="rId7" Type="http://schemas.openxmlformats.org/officeDocument/2006/relationships/image" Target="../media/image8.png"/><Relationship Id="rId2" Type="http://schemas.openxmlformats.org/officeDocument/2006/relationships/notesSlide" Target="../notesSlides/notesSlide37.xml"/><Relationship Id="rId16" Type="http://schemas.openxmlformats.org/officeDocument/2006/relationships/image" Target="../media/image100.jpg"/><Relationship Id="rId20" Type="http://schemas.openxmlformats.org/officeDocument/2006/relationships/image" Target="../media/image104.jpg"/><Relationship Id="rId29" Type="http://schemas.openxmlformats.org/officeDocument/2006/relationships/image" Target="../media/image113.jpg"/><Relationship Id="rId41" Type="http://schemas.openxmlformats.org/officeDocument/2006/relationships/image" Target="../media/image125.jpg"/><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95.jpg"/><Relationship Id="rId24" Type="http://schemas.openxmlformats.org/officeDocument/2006/relationships/image" Target="../media/image108.jpg"/><Relationship Id="rId32" Type="http://schemas.openxmlformats.org/officeDocument/2006/relationships/image" Target="../media/image116.jpg"/><Relationship Id="rId37" Type="http://schemas.openxmlformats.org/officeDocument/2006/relationships/image" Target="../media/image121.jpg"/><Relationship Id="rId40" Type="http://schemas.openxmlformats.org/officeDocument/2006/relationships/image" Target="../media/image124.jpg"/><Relationship Id="rId5" Type="http://schemas.openxmlformats.org/officeDocument/2006/relationships/image" Target="../media/image6.png"/><Relationship Id="rId15" Type="http://schemas.openxmlformats.org/officeDocument/2006/relationships/image" Target="../media/image99.jpg"/><Relationship Id="rId23" Type="http://schemas.openxmlformats.org/officeDocument/2006/relationships/image" Target="../media/image107.jpg"/><Relationship Id="rId28" Type="http://schemas.openxmlformats.org/officeDocument/2006/relationships/image" Target="../media/image112.jpg"/><Relationship Id="rId36" Type="http://schemas.openxmlformats.org/officeDocument/2006/relationships/image" Target="../media/image120.jpg"/><Relationship Id="rId10" Type="http://schemas.openxmlformats.org/officeDocument/2006/relationships/image" Target="../media/image94.jpg"/><Relationship Id="rId19" Type="http://schemas.openxmlformats.org/officeDocument/2006/relationships/image" Target="../media/image103.jpg"/><Relationship Id="rId31" Type="http://schemas.openxmlformats.org/officeDocument/2006/relationships/image" Target="../media/image115.jpg"/><Relationship Id="rId4" Type="http://schemas.openxmlformats.org/officeDocument/2006/relationships/audio" Target="../media/audio2.wav"/><Relationship Id="rId9" Type="http://schemas.openxmlformats.org/officeDocument/2006/relationships/image" Target="../media/image93.jpg"/><Relationship Id="rId14" Type="http://schemas.openxmlformats.org/officeDocument/2006/relationships/image" Target="../media/image98.jpg"/><Relationship Id="rId22" Type="http://schemas.openxmlformats.org/officeDocument/2006/relationships/image" Target="../media/image106.jpg"/><Relationship Id="rId27" Type="http://schemas.openxmlformats.org/officeDocument/2006/relationships/image" Target="../media/image111.jpg"/><Relationship Id="rId30" Type="http://schemas.openxmlformats.org/officeDocument/2006/relationships/image" Target="../media/image114.jpg"/><Relationship Id="rId35" Type="http://schemas.openxmlformats.org/officeDocument/2006/relationships/image" Target="../media/image119.jpg"/><Relationship Id="rId8" Type="http://schemas.openxmlformats.org/officeDocument/2006/relationships/image" Target="../media/image11.png"/><Relationship Id="rId3" Type="http://schemas.openxmlformats.org/officeDocument/2006/relationships/audio" Target="../media/audio1.wav"/><Relationship Id="rId12" Type="http://schemas.openxmlformats.org/officeDocument/2006/relationships/image" Target="../media/image96.jpg"/><Relationship Id="rId17" Type="http://schemas.openxmlformats.org/officeDocument/2006/relationships/image" Target="../media/image101.jpg"/><Relationship Id="rId25" Type="http://schemas.openxmlformats.org/officeDocument/2006/relationships/image" Target="../media/image109.png"/><Relationship Id="rId33" Type="http://schemas.openxmlformats.org/officeDocument/2006/relationships/image" Target="../media/image117.jpg"/><Relationship Id="rId38"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33.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6DDE11-6868-FD45-AD13-12129101CDF7}"/>
              </a:ext>
            </a:extLst>
          </p:cNvPr>
          <p:cNvGrpSpPr/>
          <p:nvPr/>
        </p:nvGrpSpPr>
        <p:grpSpPr>
          <a:xfrm>
            <a:off x="-25402" y="807"/>
            <a:ext cx="24434804" cy="3279145"/>
            <a:chOff x="-25402" y="807"/>
            <a:chExt cx="24434804" cy="3279145"/>
          </a:xfrm>
        </p:grpSpPr>
        <p:sp>
          <p:nvSpPr>
            <p:cNvPr id="119" name="Rectangle"/>
            <p:cNvSpPr/>
            <p:nvPr/>
          </p:nvSpPr>
          <p:spPr>
            <a:xfrm>
              <a:off x="-25402" y="807"/>
              <a:ext cx="24434804" cy="3279145"/>
            </a:xfrm>
            <a:prstGeom prst="rect">
              <a:avLst/>
            </a:prstGeom>
            <a:solidFill>
              <a:srgbClr val="FFFFFF"/>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20" name="ministry-and-health-family-welfare.png" descr="ministry-and-health-family-welfare.png"/>
            <p:cNvPicPr>
              <a:picLocks noChangeAspect="1"/>
            </p:cNvPicPr>
            <p:nvPr/>
          </p:nvPicPr>
          <p:blipFill>
            <a:blip r:embed="rId3"/>
            <a:stretch>
              <a:fillRect/>
            </a:stretch>
          </p:blipFill>
          <p:spPr>
            <a:xfrm>
              <a:off x="9618850" y="239244"/>
              <a:ext cx="5146300" cy="2608079"/>
            </a:xfrm>
            <a:prstGeom prst="rect">
              <a:avLst/>
            </a:prstGeom>
            <a:ln w="12700">
              <a:miter lim="400000"/>
            </a:ln>
          </p:spPr>
        </p:pic>
        <p:pic>
          <p:nvPicPr>
            <p:cNvPr id="121"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08228" y="539983"/>
              <a:ext cx="2493328" cy="2006601"/>
            </a:xfrm>
            <a:prstGeom prst="rect">
              <a:avLst/>
            </a:prstGeom>
            <a:ln w="12700">
              <a:miter lim="400000"/>
            </a:ln>
          </p:spPr>
        </p:pic>
        <p:pic>
          <p:nvPicPr>
            <p:cNvPr id="122" name="Picture 5" descr="Picture 5"/>
            <p:cNvPicPr>
              <a:picLocks noChangeAspect="1"/>
            </p:cNvPicPr>
            <p:nvPr/>
          </p:nvPicPr>
          <p:blipFill>
            <a:blip r:embed="rId5"/>
            <a:stretch>
              <a:fillRect/>
            </a:stretch>
          </p:blipFill>
          <p:spPr>
            <a:xfrm>
              <a:off x="20982444" y="539982"/>
              <a:ext cx="2095501" cy="2006601"/>
            </a:xfrm>
            <a:prstGeom prst="rect">
              <a:avLst/>
            </a:prstGeom>
            <a:ln w="12700">
              <a:miter lim="400000"/>
            </a:ln>
          </p:spPr>
        </p:pic>
      </p:grpSp>
      <p:grpSp>
        <p:nvGrpSpPr>
          <p:cNvPr id="3" name="Group 2">
            <a:extLst>
              <a:ext uri="{FF2B5EF4-FFF2-40B4-BE49-F238E27FC236}">
                <a16:creationId xmlns:a16="http://schemas.microsoft.com/office/drawing/2014/main" id="{9D52309A-0875-9047-8276-453750E821B0}"/>
              </a:ext>
            </a:extLst>
          </p:cNvPr>
          <p:cNvGrpSpPr/>
          <p:nvPr/>
        </p:nvGrpSpPr>
        <p:grpSpPr>
          <a:xfrm>
            <a:off x="960230" y="4988137"/>
            <a:ext cx="5077614" cy="5771726"/>
            <a:chOff x="960230" y="4988137"/>
            <a:chExt cx="5077614" cy="5771726"/>
          </a:xfrm>
        </p:grpSpPr>
        <p:pic>
          <p:nvPicPr>
            <p:cNvPr id="123" name="Image" descr="Image"/>
            <p:cNvPicPr>
              <a:picLocks noChangeAspect="1"/>
            </p:cNvPicPr>
            <p:nvPr/>
          </p:nvPicPr>
          <p:blipFill>
            <a:blip r:embed="rId6"/>
            <a:stretch>
              <a:fillRect/>
            </a:stretch>
          </p:blipFill>
          <p:spPr>
            <a:xfrm>
              <a:off x="960230" y="4988137"/>
              <a:ext cx="5077614" cy="4954358"/>
            </a:xfrm>
            <a:prstGeom prst="rect">
              <a:avLst/>
            </a:prstGeom>
            <a:ln w="12700">
              <a:miter lim="400000"/>
            </a:ln>
          </p:spPr>
        </p:pic>
        <p:pic>
          <p:nvPicPr>
            <p:cNvPr id="124" name="Image" descr="Image"/>
            <p:cNvPicPr>
              <a:picLocks noChangeAspect="1"/>
            </p:cNvPicPr>
            <p:nvPr/>
          </p:nvPicPr>
          <p:blipFill>
            <a:blip r:embed="rId7"/>
            <a:stretch>
              <a:fillRect/>
            </a:stretch>
          </p:blipFill>
          <p:spPr>
            <a:xfrm>
              <a:off x="1321423" y="9636003"/>
              <a:ext cx="1151819" cy="1123860"/>
            </a:xfrm>
            <a:prstGeom prst="rect">
              <a:avLst/>
            </a:prstGeom>
            <a:ln w="12700">
              <a:miter lim="400000"/>
            </a:ln>
          </p:spPr>
        </p:pic>
      </p:grpSp>
      <p:grpSp>
        <p:nvGrpSpPr>
          <p:cNvPr id="4" name="Group 3">
            <a:extLst>
              <a:ext uri="{FF2B5EF4-FFF2-40B4-BE49-F238E27FC236}">
                <a16:creationId xmlns:a16="http://schemas.microsoft.com/office/drawing/2014/main" id="{B3CA8337-2164-DF4E-A40F-06997E4BC808}"/>
              </a:ext>
            </a:extLst>
          </p:cNvPr>
          <p:cNvGrpSpPr/>
          <p:nvPr/>
        </p:nvGrpSpPr>
        <p:grpSpPr>
          <a:xfrm>
            <a:off x="7171995" y="5760224"/>
            <a:ext cx="11042097" cy="4925272"/>
            <a:chOff x="6562395" y="5191769"/>
            <a:chExt cx="11042097" cy="4925272"/>
          </a:xfrm>
        </p:grpSpPr>
        <p:pic>
          <p:nvPicPr>
            <p:cNvPr id="125" name="Image" descr="Image"/>
            <p:cNvPicPr>
              <a:picLocks noChangeAspect="1"/>
            </p:cNvPicPr>
            <p:nvPr/>
          </p:nvPicPr>
          <p:blipFill>
            <a:blip r:embed="rId7"/>
            <a:stretch>
              <a:fillRect/>
            </a:stretch>
          </p:blipFill>
          <p:spPr>
            <a:xfrm>
              <a:off x="7367262" y="5191769"/>
              <a:ext cx="1154867" cy="1126834"/>
            </a:xfrm>
            <a:prstGeom prst="rect">
              <a:avLst/>
            </a:prstGeom>
            <a:ln w="12700">
              <a:miter lim="400000"/>
            </a:ln>
          </p:spPr>
        </p:pic>
        <p:sp>
          <p:nvSpPr>
            <p:cNvPr id="126" name="Response and Contamination"/>
            <p:cNvSpPr txBox="1"/>
            <p:nvPr/>
          </p:nvSpPr>
          <p:spPr>
            <a:xfrm>
              <a:off x="6779507" y="7784899"/>
              <a:ext cx="10824985"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defTabSz="412750">
                <a:defRPr sz="4800" b="0" cap="all">
                  <a:solidFill>
                    <a:srgbClr val="FFFFFF"/>
                  </a:solidFill>
                  <a:effectLst>
                    <a:outerShdw blurRad="38100" dist="19050" dir="2700000" rotWithShape="0">
                      <a:srgbClr val="000000">
                        <a:alpha val="40000"/>
                      </a:srgbClr>
                    </a:outerShdw>
                  </a:effectLst>
                </a:defRPr>
              </a:pPr>
              <a:r>
                <a:rPr lang="pa-IN" sz="4800" b="0" cap="all" dirty="0"/>
                <a:t>ਪ੍ਰਤੀਕਰਮ ਅਤੇ ਰੋਕਥਾਮ ਸੰਬੰਧੀ ਕਾਰਵਾਈਆਂ </a:t>
              </a:r>
              <a:endParaRPr kumimoji="0" sz="4800" b="0" u="none" strike="noStrike" kern="0" cap="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sp>
          <p:nvSpPr>
            <p:cNvPr id="127" name="COVID-19"/>
            <p:cNvSpPr txBox="1"/>
            <p:nvPr/>
          </p:nvSpPr>
          <p:spPr>
            <a:xfrm>
              <a:off x="7944695" y="5497866"/>
              <a:ext cx="8432666"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12750">
                <a:defRPr sz="10000">
                  <a:solidFill>
                    <a:srgbClr val="E5E6E5"/>
                  </a:solidFill>
                  <a:effectLst>
                    <a:outerShdw blurRad="38100" dist="19050" dir="2700000" rotWithShape="0">
                      <a:srgbClr val="000000">
                        <a:alpha val="40000"/>
                      </a:srgbClr>
                    </a:outerShdw>
                  </a:effectLst>
                </a:defRPr>
              </a:lvl1pPr>
            </a:lstStyle>
            <a:p>
              <a:pPr lvl="0">
                <a:defRPr/>
              </a:pPr>
              <a:r>
                <a:rPr lang="en-US" dirty="0">
                  <a:effectLst/>
                </a:rPr>
                <a:t>COVID</a:t>
              </a:r>
              <a:r>
                <a:rPr lang="pa-IN" dirty="0">
                  <a:effectLst/>
                </a:rPr>
                <a:t> -19 </a:t>
              </a:r>
              <a:endParaRPr kumimoji="0" b="0" u="none" strike="noStrike" kern="0" cap="none" spc="0" normalizeH="0" baseline="0" noProof="0" dirty="0">
                <a:ln>
                  <a:noFill/>
                </a:ln>
                <a:solidFill>
                  <a:srgbClr val="E5E6E5"/>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sp>
          <p:nvSpPr>
            <p:cNvPr id="128" name="Training of ANM, ASHA, AWW &amp; OTHERS"/>
            <p:cNvSpPr txBox="1"/>
            <p:nvPr/>
          </p:nvSpPr>
          <p:spPr>
            <a:xfrm>
              <a:off x="6562395" y="9229619"/>
              <a:ext cx="11042097" cy="887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defTabSz="412750">
                <a:lnSpc>
                  <a:spcPct val="150000"/>
                </a:lnSpc>
                <a:defRPr sz="3600" cap="small">
                  <a:solidFill>
                    <a:srgbClr val="FFFFFF"/>
                  </a:solidFill>
                  <a:effectLst>
                    <a:outerShdw blurRad="38100" dist="19050" dir="2700000" rotWithShape="0">
                      <a:srgbClr val="000000">
                        <a:alpha val="40000"/>
                      </a:srgbClr>
                    </a:outerShdw>
                  </a:effectLst>
                </a:defRPr>
              </a:pPr>
              <a:r>
                <a:rPr lang="pa-IN" sz="3600" cap="small" dirty="0"/>
                <a:t>ਏ ਐਨ ਐਮ, ਆਸ਼ਾ (</a:t>
              </a:r>
              <a:r>
                <a:rPr lang="en-US" sz="3600" cap="small" dirty="0"/>
                <a:t>ASHA</a:t>
              </a:r>
              <a:r>
                <a:rPr lang="pa-IN" sz="3600" cap="small" dirty="0"/>
                <a:t>), ਏ ਡਬਲਿਊ ਡਬਲਿਊ ਦੀ ਸਿਖਲਾਈ </a:t>
              </a:r>
              <a:endParaRPr kumimoji="0" sz="3600" b="0" u="none" strike="noStrike" kern="0" cap="sm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grpSp>
      <p:pic>
        <p:nvPicPr>
          <p:cNvPr id="129" name="Image" descr="Image"/>
          <p:cNvPicPr>
            <a:picLocks noChangeAspect="1"/>
          </p:cNvPicPr>
          <p:nvPr/>
        </p:nvPicPr>
        <p:blipFill>
          <a:blip r:embed="rId7"/>
          <a:stretch>
            <a:fillRect/>
          </a:stretch>
        </p:blipFill>
        <p:spPr>
          <a:xfrm>
            <a:off x="23067796" y="12140581"/>
            <a:ext cx="1151819" cy="1123860"/>
          </a:xfrm>
          <a:prstGeom prst="rect">
            <a:avLst/>
          </a:prstGeom>
          <a:ln w="12700">
            <a:miter lim="400000"/>
          </a:ln>
        </p:spPr>
      </p:pic>
    </p:spTree>
    <p:extLst>
      <p:ext uri="{BB962C8B-B14F-4D97-AF65-F5344CB8AC3E}">
        <p14:creationId xmlns:p14="http://schemas.microsoft.com/office/powerpoint/2010/main" val="561545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dissolve">
                                      <p:cBhvr>
                                        <p:cTn id="2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Group"/>
          <p:cNvGrpSpPr/>
          <p:nvPr/>
        </p:nvGrpSpPr>
        <p:grpSpPr>
          <a:xfrm>
            <a:off x="300010" y="12315300"/>
            <a:ext cx="4601210" cy="995767"/>
            <a:chOff x="0" y="0"/>
            <a:chExt cx="4601208" cy="995765"/>
          </a:xfrm>
        </p:grpSpPr>
        <p:pic>
          <p:nvPicPr>
            <p:cNvPr id="38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8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9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9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9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96" name="Group"/>
          <p:cNvGrpSpPr/>
          <p:nvPr/>
        </p:nvGrpSpPr>
        <p:grpSpPr>
          <a:xfrm>
            <a:off x="650112" y="454085"/>
            <a:ext cx="3627816" cy="1021626"/>
            <a:chOff x="0" y="0"/>
            <a:chExt cx="3627814" cy="1021624"/>
          </a:xfrm>
        </p:grpSpPr>
        <p:sp>
          <p:nvSpPr>
            <p:cNvPr id="394"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95" name="CASE STUDY"/>
            <p:cNvSpPr txBox="1"/>
            <p:nvPr/>
          </p:nvSpPr>
          <p:spPr>
            <a:xfrm>
              <a:off x="292346" y="218711"/>
              <a:ext cx="2094738" cy="5950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lvl1pPr algn="l">
                <a:defRPr sz="3200" spc="96">
                  <a:solidFill>
                    <a:srgbClr val="002135"/>
                  </a:solidFill>
                </a:defRPr>
              </a:lvl1pPr>
            </a:lstStyle>
            <a:p>
              <a:r>
                <a:rPr lang="pa-IN" dirty="0"/>
                <a:t>ਕੇਸ ਅਧਿਐਨ </a:t>
              </a:r>
              <a:endParaRPr b="0" dirty="0">
                <a:latin typeface="Arial" panose="020B0604020202020204" pitchFamily="34" charset="0"/>
                <a:cs typeface="Arial" panose="020B0604020202020204" pitchFamily="34" charset="0"/>
              </a:endParaRPr>
            </a:p>
          </p:txBody>
        </p:sp>
      </p:grpSp>
      <p:grpSp>
        <p:nvGrpSpPr>
          <p:cNvPr id="399" name="Group"/>
          <p:cNvGrpSpPr/>
          <p:nvPr/>
        </p:nvGrpSpPr>
        <p:grpSpPr>
          <a:xfrm>
            <a:off x="23097931" y="13055998"/>
            <a:ext cx="2098870" cy="1540535"/>
            <a:chOff x="0" y="2516"/>
            <a:chExt cx="2098868" cy="1540533"/>
          </a:xfrm>
        </p:grpSpPr>
        <p:sp>
          <p:nvSpPr>
            <p:cNvPr id="397" name="09"/>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10</a:t>
              </a:r>
              <a:endParaRPr dirty="0">
                <a:latin typeface="Arial" panose="020B0604020202020204" pitchFamily="34" charset="0"/>
                <a:cs typeface="Arial" panose="020B0604020202020204" pitchFamily="34" charset="0"/>
              </a:endParaRPr>
            </a:p>
          </p:txBody>
        </p:sp>
        <p:pic>
          <p:nvPicPr>
            <p:cNvPr id="39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03" name="Group"/>
          <p:cNvGrpSpPr/>
          <p:nvPr/>
        </p:nvGrpSpPr>
        <p:grpSpPr>
          <a:xfrm>
            <a:off x="620709" y="6981859"/>
            <a:ext cx="10687507" cy="1124258"/>
            <a:chOff x="0" y="0"/>
            <a:chExt cx="10687506" cy="1124256"/>
          </a:xfrm>
        </p:grpSpPr>
        <p:sp>
          <p:nvSpPr>
            <p:cNvPr id="401"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2" name="QUESTION 1: IF YOU WERE THERE AS A CUSTOMER; WHAT WOULD…"/>
            <p:cNvSpPr txBox="1"/>
            <p:nvPr/>
          </p:nvSpPr>
          <p:spPr>
            <a:xfrm>
              <a:off x="193377" y="229504"/>
              <a:ext cx="7467463" cy="5334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algn="l">
                <a:defRPr sz="2200"/>
              </a:pPr>
              <a:r>
                <a:rPr lang="pa-IN" sz="2800" dirty="0"/>
                <a:t>ਪ੍ਰਸ਼ਨ 1 : ਜੇ ਤੁਸੀਂ ਗਾਹਕ ਵਜੋਂ ਉੱਥੇ ਹੁੰਦੇ ਤਾਂ ਤੁਸੀਂ ਕੀ ਕਰਦੇ?</a:t>
              </a:r>
              <a:endParaRPr sz="2800" b="0" dirty="0">
                <a:latin typeface="Arial" panose="020B0604020202020204" pitchFamily="34" charset="0"/>
                <a:cs typeface="Arial" panose="020B0604020202020204" pitchFamily="34" charset="0"/>
              </a:endParaRPr>
            </a:p>
          </p:txBody>
        </p:sp>
      </p:grpSp>
      <p:grpSp>
        <p:nvGrpSpPr>
          <p:cNvPr id="406" name="Group"/>
          <p:cNvGrpSpPr/>
          <p:nvPr/>
        </p:nvGrpSpPr>
        <p:grpSpPr>
          <a:xfrm>
            <a:off x="620709" y="8752637"/>
            <a:ext cx="10687507" cy="1124258"/>
            <a:chOff x="0" y="0"/>
            <a:chExt cx="10687506" cy="1124256"/>
          </a:xfrm>
        </p:grpSpPr>
        <p:sp>
          <p:nvSpPr>
            <p:cNvPr id="404" name="Rounded Rectangle"/>
            <p:cNvSpPr/>
            <p:nvPr/>
          </p:nvSpPr>
          <p:spPr>
            <a:xfrm>
              <a:off x="0" y="0"/>
              <a:ext cx="10687506" cy="1124256"/>
            </a:xfrm>
            <a:prstGeom prst="roundRect">
              <a:avLst>
                <a:gd name="adj" fmla="val 1694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05" name="QUESTION 2: If you were the shopkeeper, what would…"/>
            <p:cNvSpPr txBox="1"/>
            <p:nvPr/>
          </p:nvSpPr>
          <p:spPr>
            <a:xfrm>
              <a:off x="187112" y="193826"/>
              <a:ext cx="6756682" cy="5334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algn="l">
                <a:defRPr sz="2200" cap="all">
                  <a:solidFill>
                    <a:srgbClr val="FFFFFF"/>
                  </a:solidFill>
                </a:defRPr>
              </a:pPr>
              <a:r>
                <a:rPr lang="pa-IN" sz="2800" cap="all" dirty="0">
                  <a:solidFill>
                    <a:schemeClr val="tx1"/>
                  </a:solidFill>
                </a:rPr>
                <a:t>ਪ੍ਰਸ਼ਨ 2 : ਜੇ ਤੁਸੀਂ ਦੁਕਾਨਦਾਰ ਹੁੰਦੇ ਤਾਂ ਤੁਸੀਂ ਕੀ ਕਰਦੇ?</a:t>
              </a:r>
              <a:r>
                <a:rPr lang="en-US" sz="2800" cap="all" dirty="0">
                  <a:solidFill>
                    <a:schemeClr val="tx1"/>
                  </a:solidFill>
                </a:rPr>
                <a:t> </a:t>
              </a:r>
              <a:endParaRPr sz="2800" b="0" dirty="0">
                <a:solidFill>
                  <a:schemeClr val="tx1"/>
                </a:solidFill>
                <a:latin typeface="Arial" panose="020B0604020202020204" pitchFamily="34" charset="0"/>
                <a:cs typeface="Arial" panose="020B0604020202020204" pitchFamily="34" charset="0"/>
              </a:endParaRPr>
            </a:p>
          </p:txBody>
        </p:sp>
      </p:grpSp>
      <p:grpSp>
        <p:nvGrpSpPr>
          <p:cNvPr id="409" name="Group"/>
          <p:cNvGrpSpPr/>
          <p:nvPr/>
        </p:nvGrpSpPr>
        <p:grpSpPr>
          <a:xfrm>
            <a:off x="620709" y="10523415"/>
            <a:ext cx="10687507" cy="1124257"/>
            <a:chOff x="0" y="0"/>
            <a:chExt cx="10687506" cy="1124256"/>
          </a:xfrm>
        </p:grpSpPr>
        <p:sp>
          <p:nvSpPr>
            <p:cNvPr id="407"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8" name="QUESTION 3: as a health worker what would you…"/>
            <p:cNvSpPr txBox="1"/>
            <p:nvPr/>
          </p:nvSpPr>
          <p:spPr>
            <a:xfrm>
              <a:off x="204045" y="193826"/>
              <a:ext cx="8799433" cy="533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algn="l">
                <a:defRPr sz="2200" cap="all"/>
              </a:pPr>
              <a:r>
                <a:rPr lang="pa-IN" sz="2800" cap="all" dirty="0"/>
                <a:t>ਪ੍ਰਸ਼ਨ 3 : ਇੱਕ ਸਿਹਤ ਵਰਕਰ ਵਜੋਂ ਤੁਸੀਂ ਕੀ ਸਲਾਹ /ਮਸ਼ਵਰਾ ਦਿਓਗੇ</a:t>
              </a:r>
              <a:r>
                <a:rPr lang="pa-IN" sz="2800" cap="all" dirty="0">
                  <a:solidFill>
                    <a:schemeClr val="tx1"/>
                  </a:solidFill>
                </a:rPr>
                <a:t>?</a:t>
              </a:r>
              <a:r>
                <a:rPr lang="en-US" sz="2800" dirty="0"/>
                <a:t> </a:t>
              </a:r>
              <a:endParaRPr sz="2800" b="0" dirty="0">
                <a:latin typeface="Arial" panose="020B0604020202020204" pitchFamily="34" charset="0"/>
                <a:cs typeface="Arial" panose="020B0604020202020204" pitchFamily="34" charset="0"/>
              </a:endParaRPr>
            </a:p>
          </p:txBody>
        </p:sp>
      </p:grpSp>
      <p:grpSp>
        <p:nvGrpSpPr>
          <p:cNvPr id="412" name="Group"/>
          <p:cNvGrpSpPr/>
          <p:nvPr/>
        </p:nvGrpSpPr>
        <p:grpSpPr>
          <a:xfrm>
            <a:off x="13019912" y="454085"/>
            <a:ext cx="3627816" cy="1021626"/>
            <a:chOff x="0" y="0"/>
            <a:chExt cx="3627814" cy="1021624"/>
          </a:xfrm>
        </p:grpSpPr>
        <p:sp>
          <p:nvSpPr>
            <p:cNvPr id="410"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11" name="ANSWERS"/>
            <p:cNvSpPr txBox="1"/>
            <p:nvPr/>
          </p:nvSpPr>
          <p:spPr>
            <a:xfrm>
              <a:off x="587060" y="218711"/>
              <a:ext cx="1038745" cy="5950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lvl1pPr algn="l">
                <a:defRPr sz="3200" spc="96">
                  <a:solidFill>
                    <a:srgbClr val="002135"/>
                  </a:solidFill>
                </a:defRPr>
              </a:lvl1pPr>
            </a:lstStyle>
            <a:p>
              <a:r>
                <a:rPr lang="pa-IN" dirty="0"/>
                <a:t>ਜਵਾਬ</a:t>
              </a:r>
              <a:endParaRPr b="0" dirty="0">
                <a:latin typeface="Arial" panose="020B0604020202020204" pitchFamily="34" charset="0"/>
                <a:cs typeface="Arial" panose="020B0604020202020204" pitchFamily="34" charset="0"/>
              </a:endParaRPr>
            </a:p>
          </p:txBody>
        </p:sp>
      </p:grpSp>
      <p:sp>
        <p:nvSpPr>
          <p:cNvPr id="413" name="It is good for people to move away and keep a distance. However, as a fellow customer anyone could give a polite advice to follow the correct respiratory hygiene.…"/>
          <p:cNvSpPr txBox="1"/>
          <p:nvPr/>
        </p:nvSpPr>
        <p:spPr>
          <a:xfrm>
            <a:off x="12383857" y="6583565"/>
            <a:ext cx="12018357" cy="54886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25978" indent="-425978" algn="l" defTabSz="914400">
              <a:spcBef>
                <a:spcPts val="1200"/>
              </a:spcBef>
              <a:buSzPct val="100000"/>
              <a:buAutoNum type="arabicPeriod"/>
              <a:defRPr sz="2900" b="0" cap="small">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4197A83-72D5-FC4D-833A-03D1275CA59A}"/>
              </a:ext>
            </a:extLst>
          </p:cNvPr>
          <p:cNvGrpSpPr/>
          <p:nvPr/>
        </p:nvGrpSpPr>
        <p:grpSpPr>
          <a:xfrm>
            <a:off x="835688" y="2727094"/>
            <a:ext cx="10913569" cy="3179397"/>
            <a:chOff x="835688" y="2727094"/>
            <a:chExt cx="10913569" cy="3179397"/>
          </a:xfrm>
        </p:grpSpPr>
        <p:sp>
          <p:nvSpPr>
            <p:cNvPr id="400" name="Smita has gone out to buy vegetables. She has a sore throat and is often coughing without covering her face. You are in the shop when she comes and suddenly she has a fit of cough. Everyone instantly moves away from her and the shopkeeper says angrily “Don’t come into my shop if you are coughing.”"/>
            <p:cNvSpPr txBox="1"/>
            <p:nvPr/>
          </p:nvSpPr>
          <p:spPr>
            <a:xfrm>
              <a:off x="835688" y="4034665"/>
              <a:ext cx="7083898" cy="5642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just" defTabSz="914400">
                <a:spcBef>
                  <a:spcPts val="1200"/>
                </a:spcBef>
                <a:defRPr b="0" cap="small">
                  <a:solidFill>
                    <a:srgbClr val="FFFFFF"/>
                  </a:solidFill>
                </a:defRPr>
              </a:lvl1pPr>
            </a:lstStyle>
            <a:p>
              <a:endParaRPr dirty="0">
                <a:latin typeface="Arial" panose="020B0604020202020204" pitchFamily="34" charset="0"/>
                <a:cs typeface="Arial" panose="020B0604020202020204" pitchFamily="34" charset="0"/>
              </a:endParaRPr>
            </a:p>
          </p:txBody>
        </p:sp>
        <p:pic>
          <p:nvPicPr>
            <p:cNvPr id="414" name="Image" descr="Image"/>
            <p:cNvPicPr>
              <a:picLocks noChangeAspect="1"/>
            </p:cNvPicPr>
            <p:nvPr/>
          </p:nvPicPr>
          <p:blipFill>
            <a:blip r:embed="rId7"/>
            <a:stretch>
              <a:fillRect/>
            </a:stretch>
          </p:blipFill>
          <p:spPr>
            <a:xfrm>
              <a:off x="8351208" y="2727094"/>
              <a:ext cx="3398049" cy="3179397"/>
            </a:xfrm>
            <a:prstGeom prst="rect">
              <a:avLst/>
            </a:prstGeom>
            <a:ln w="12700">
              <a:miter lim="400000"/>
            </a:ln>
          </p:spPr>
        </p:pic>
      </p:grpSp>
      <p:sp>
        <p:nvSpPr>
          <p:cNvPr id="3" name="Rectangle 2">
            <a:extLst>
              <a:ext uri="{FF2B5EF4-FFF2-40B4-BE49-F238E27FC236}">
                <a16:creationId xmlns:a16="http://schemas.microsoft.com/office/drawing/2014/main" id="{5DBE6F3B-1FB7-C24B-976B-60A826292BE0}"/>
              </a:ext>
            </a:extLst>
          </p:cNvPr>
          <p:cNvSpPr/>
          <p:nvPr/>
        </p:nvSpPr>
        <p:spPr>
          <a:xfrm>
            <a:off x="731998" y="2273008"/>
            <a:ext cx="7494471" cy="3639458"/>
          </a:xfrm>
          <a:prstGeom prst="rect">
            <a:avLst/>
          </a:prstGeom>
        </p:spPr>
        <p:txBody>
          <a:bodyPr wrap="square">
            <a:spAutoFit/>
          </a:bodyPr>
          <a:lstStyle/>
          <a:p>
            <a:pPr algn="just">
              <a:lnSpc>
                <a:spcPct val="110000"/>
              </a:lnSpc>
            </a:pPr>
            <a:r>
              <a:rPr lang="pa-IN" dirty="0">
                <a:solidFill>
                  <a:schemeClr val="bg1"/>
                </a:solidFill>
              </a:rPr>
              <a:t>ਸਮਿਤਾ ਸਬਜ਼ੀ ਖਰੀਦਣ ਗਈ। ਉਸਦੇ ਗਲੇ ਵਿੱਚ ਦਰਦ ਹੈ ਅਤੇ ਉਹ ਅਕਸਰ ਆਪਣੇ ਮੂੰਹ ਨੂੰ ਢੱਕੇ ਬਿਨਾਂ ਖਾਂਸੀ ਕਰਦੀ ਹੈ। ਤੁਸੀਂ ਦੁਕਾਨ ਵਿੱਚ ਹੋ ਜਦੋਂ ਉਹ ਆਉਂਦੀ ਹੈ ਅਤੇ ਅਚਾਨਕ ਉਸਨੂੰ ਖਾਂਸੀ ਦਾ ਦੌਰਾ ਆਉਂਦਾ ਹੈ । ਹਰ ਕੋਈ ਤੁਰੰਤ ਉਸ ਤੋਂ ਦੂਰ ਹੋ ਜਾਂਦਾ ਹੈ ਅਤੇ ਦੁਕਾਨਦਾਰ ਗੁੱਸੇ ਵਿੱਚ ਕਹਿੰਦਾ ਹੈ , ਜੇ ਤੁਹਾਨੂੰ ਖਾਂਸੀ ਹੋ ਰਾਹੀਂ ਹੈ ਤਾਂ ਮੇਰੀ ਦੁਕਾਨ ‘ਤੇ ਨਾ ਆਓ।</a:t>
            </a:r>
            <a:endParaRPr lang="en-US"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525CC8-8281-F84A-8022-C8658312017D}"/>
              </a:ext>
            </a:extLst>
          </p:cNvPr>
          <p:cNvSpPr txBox="1"/>
          <p:nvPr/>
        </p:nvSpPr>
        <p:spPr>
          <a:xfrm>
            <a:off x="12634745" y="2273008"/>
            <a:ext cx="11128546" cy="9520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pa-IN" sz="3400" b="0" dirty="0">
                <a:solidFill>
                  <a:schemeClr val="bg1"/>
                </a:solidFill>
              </a:rPr>
              <a:t>ਲੋਕਾਂ ਲਈ ਦੂਰ ਹਟਣਾ ਅਤੇ ਦੂਰੀ ਬਣਾਈ ਰੱਖਣਾ ਸਹੀ ਹੈ। ਪਰ, ਸਾਥੀ ਗਾਹਕ ਵਜੋਂ ਕੋਈ ਵੀ ਸਾਹ ਸੰਬੰਧੀ ਸਫਾਈ ਬਾਰੇ ਸਹੀ ਢੰਗ ਦੀ ਪਾਲਣਾ ਕਰਨ ਦੀ ਨਿਮਰ ਸਲਾਹ ਦੇ ਸਕਦਾ ਹੈ। </a:t>
            </a:r>
            <a:endParaRPr lang="en-US" sz="3400" b="0" dirty="0">
              <a:solidFill>
                <a:schemeClr val="bg1"/>
              </a:solidFill>
            </a:endParaRPr>
          </a:p>
          <a:p>
            <a:pPr algn="l"/>
            <a:r>
              <a:rPr lang="pa-IN" sz="3400" b="0" dirty="0">
                <a:solidFill>
                  <a:schemeClr val="bg1"/>
                </a:solidFill>
              </a:rPr>
              <a:t>ਦੁਕਾਨਦਾਰ ਵੱਲੋਂ ਸਮਿਤਾ ‘ਤੇ ਗੁੱਸਾ ਕਰਨ ਗ਼ਲਤ ਹੈ। ਇਹ ਕਲੰਕਿਤ ਕਰਨ ਵਾਲਾ ਵਿਵਹਾਰ ਹੈ। ਹਾਲਾਂਕਿ ਹਰ ਕੋਈ ਡਰਿਆ ਹੋਇਆ ਹੈ, ਪਰ ਰੁੱਖਾ ਵਿਵਹਾਰ ਕਰਨ ਨਾਲ ਮਦਦ ਨਹੀਂ ਮਿਲੇਗੀ। ਜੇ ਲੋਕ ਉਹਨਾਂ ਖਿਲਾਫ ਭੇਦਭਾਵ ਮਹਿਸੂਸ ਕਰਨਗੇ ਤਾਂ ਉਹ ਸਿਰਫ਼ ਆਪਣੀ ਸਮੱਸਿਆ ਬਾਰੇ ਦੱਸਣ ਤੋਂ ਡਰਣਗੇ। ਦੁਕਾਨਦਾਰ ਆਪਣੀ ਦੁਕਾਨ ਦੇ ਕਾਊਂਟਰਾਂ ਨੂੰ ਨਿਯਮਿਤ ਰੂਪ ਵਿੱਚ ਡਿਸਇਨਫੈਕਟੈਂਟ ਨਾਲ ਸਾਫ਼ ਕਰਕੇ ਆਪਣੀ ਦੁਕਾਨ ਨੂੰ ਇੰਫੈਕਸ਼ਨ ਮੁਕਤ ਰੱਖ ਸਕਦਾ ਹੈ।</a:t>
            </a:r>
            <a:br>
              <a:rPr lang="en-US" sz="3400" b="0" dirty="0">
                <a:solidFill>
                  <a:schemeClr val="bg1"/>
                </a:solidFill>
              </a:rPr>
            </a:br>
            <a:endParaRPr lang="en-US" sz="3400" b="0" dirty="0">
              <a:solidFill>
                <a:schemeClr val="bg1"/>
              </a:solidFill>
            </a:endParaRPr>
          </a:p>
          <a:p>
            <a:pPr algn="l"/>
            <a:r>
              <a:rPr lang="pa-IN" sz="3400" b="0" dirty="0">
                <a:solidFill>
                  <a:schemeClr val="bg1"/>
                </a:solidFill>
              </a:rPr>
              <a:t>ਸਿਹਤ ਵਰਕਰ ਵਜੋਂ ਮੇਰਾ ਕੰਮ ਹੋਏਗਾ :</a:t>
            </a:r>
            <a:endParaRPr lang="en-US" sz="3400" b="0" dirty="0">
              <a:solidFill>
                <a:schemeClr val="bg1"/>
              </a:solidFill>
            </a:endParaRPr>
          </a:p>
          <a:p>
            <a:pPr algn="l"/>
            <a:r>
              <a:rPr lang="pa-IN" sz="3400" b="0" dirty="0">
                <a:solidFill>
                  <a:schemeClr val="bg1"/>
                </a:solidFill>
              </a:rPr>
              <a:t>ਸਮਿਤਾ ਨੂੰ ਸਲਾਹ ਦੇਣਾ ਕਿ ਉਸਨੂੰ ਖਾਂਸੀ ਕਰਦੇ ਸਮੇਂ ਰੁਮਾਲ ਨਾਲ ਆਪਣਾ ਮੂੰਹ ਧੱਕਣਾ ਚਾਹੀਦਾ ਹੈ। ਉਸਨੂੰ ਪੀਐਚਸੀ ਵਿਖੇ ਇਲਾਜ ਕਰਾਉਣ ਦਾ ਸੁਝਾਅ ਦਿਓ। </a:t>
            </a:r>
            <a:endParaRPr lang="en-US" sz="3400" b="0" dirty="0">
              <a:solidFill>
                <a:schemeClr val="bg1"/>
              </a:solidFill>
            </a:endParaRPr>
          </a:p>
          <a:p>
            <a:pPr algn="l"/>
            <a:r>
              <a:rPr lang="pa-IN" sz="3400" b="0" dirty="0">
                <a:solidFill>
                  <a:schemeClr val="bg1"/>
                </a:solidFill>
              </a:rPr>
              <a:t>ਦੁਕਾਨਦਾਰ ਨੂੰ ਸਮਝਾਉਣਾ ਕਿ ਕਿਸੇ ਨੂੰ ਵੀ ਖਾਂਸੀ ਹੋ ਸਕਦੀ ਹੈ ਅਤੇ ਜ਼ਰੂਰੀ ਨਹੀਂ ਕਿ ਇਹ ਕੋਰੋਨਾਵਾਇਰਸ ਇੰਫੈਕਸ਼ਨ ਹੋਏ।  ਪਰ ਕਿਸੇ ਨੂੰ ਵੀ ਇੰਫੈਕਸ਼ਨ ਹੋ ਸਕਦਾ ਹੈ ਅਤੇ ਇਸਲਈ ਉਹ ਕਾਊਂਟਰ ‘ਤੇ ਟੀਸ਼ੁਜ਼ ਦਾ ਡੱਬਾ ਅਤੇ ਹੈਂਡ ਸੈਨੇਟਾਇਜ਼ਰ ਰੱਖ ਕੇ ਜਾਂ ਲੋਕਾਂ ਲਈ ਹੱਥ ਧੋਣ ਵਾਸਤੇ ਸਥਾਨ ਬਣਾ ਕੇ ਮਦਦ ਕਰ ਸਕਦਾ ਹੈ। </a:t>
            </a:r>
            <a:endParaRPr lang="en-US" sz="3400" b="0" dirty="0">
              <a:solidFill>
                <a:schemeClr val="bg1"/>
              </a:solidFill>
            </a:endParaRPr>
          </a:p>
          <a:p>
            <a:pPr algn="l"/>
            <a:r>
              <a:rPr lang="pa-IN" sz="3400" b="0" dirty="0">
                <a:solidFill>
                  <a:schemeClr val="bg1"/>
                </a:solidFill>
              </a:rPr>
              <a:t>ਲੋਕਾਂ ਨੂੰ ਸਾਹ ਸੰਬੰਧੀ ਸਾਫ਼ ਸਫਾਈ ਬਾਰੇ ਸਮਝਾਉਣਾ। </a:t>
            </a:r>
            <a:endParaRPr lang="en-US" sz="3400" b="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p:cNvGrpSpPr/>
          <p:nvPr/>
        </p:nvGrpSpPr>
        <p:grpSpPr>
          <a:xfrm>
            <a:off x="300010" y="12315300"/>
            <a:ext cx="4601210" cy="995767"/>
            <a:chOff x="0" y="0"/>
            <a:chExt cx="4601208" cy="995765"/>
          </a:xfrm>
        </p:grpSpPr>
        <p:pic>
          <p:nvPicPr>
            <p:cNvPr id="4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24" name="Group"/>
          <p:cNvGrpSpPr/>
          <p:nvPr/>
        </p:nvGrpSpPr>
        <p:grpSpPr>
          <a:xfrm>
            <a:off x="23097931" y="13055998"/>
            <a:ext cx="2098870" cy="1540535"/>
            <a:chOff x="0" y="2516"/>
            <a:chExt cx="2098868" cy="1540533"/>
          </a:xfrm>
        </p:grpSpPr>
        <p:sp>
          <p:nvSpPr>
            <p:cNvPr id="422" name="10"/>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4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425" name="SOCIAL DISTANCING :  deliberately increasing the physical space between people to avoid spreading illness. Staying at least 1 meter away from other people lessens your chances of catching COVID-19."/>
          <p:cNvSpPr txBox="1"/>
          <p:nvPr/>
        </p:nvSpPr>
        <p:spPr>
          <a:xfrm>
            <a:off x="1083959" y="1978570"/>
            <a:ext cx="21655132" cy="12798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914400">
              <a:lnSpc>
                <a:spcPct val="130000"/>
              </a:lnSpc>
              <a:spcBef>
                <a:spcPts val="1200"/>
              </a:spcBef>
              <a:defRPr b="0" cap="all">
                <a:solidFill>
                  <a:srgbClr val="FFFFFF"/>
                </a:solidFill>
                <a:effectLst>
                  <a:outerShdw blurRad="38100" dist="19050" dir="2700000" rotWithShape="0">
                    <a:srgbClr val="000000">
                      <a:alpha val="40000"/>
                    </a:srgbClr>
                  </a:outerShdw>
                </a:effectLst>
              </a:defRPr>
            </a:pPr>
            <a:r>
              <a:rPr lang="pa-IN" b="0" cap="all" dirty="0"/>
              <a:t>ਸਮਾਜਕ ਤੌਰ ‘ਤੇ ਦੂਰੀ ਬਣਾਈ ਰੱਖਣਾ  (ਸੋਸ਼ਲ ਡਿਸਟੈਂਸਿੰਗ ) : ਬੀਮਾਰੀ ਨੂੰ ਫੈਲਣ ਤੋਂ ਰੋਕਣ ਲਈ ਲੋਕਾਂ ਦਰਮਿਆਨ ਸੋਚ ਸਮਝ ਕੇ ਦੂਰੀ ਵਧਾਉਣਾ। ਦੂਜੇ ਲੋਕਾਂ ਤੋਂ ਘੱਟੋ ਘੱਟ ਇੱਕ ਮੀਟਰ ਦੂਰ ਰਹਿਣ ਨਾਲ ਤੁਹਾਨੂੰ ਕੋਵਿਡ-19 ਹੋਣ ਦੀਆਂ ਸੰਭਾਵਨਾਵਾਂ ਘੱਟ ਹੁੰਦੀਆਂ ਹਨ।</a:t>
            </a:r>
            <a:endParaRPr b="0" dirty="0">
              <a:latin typeface="Arial" panose="020B0604020202020204" pitchFamily="34" charset="0"/>
              <a:cs typeface="Arial" panose="020B0604020202020204" pitchFamily="34" charset="0"/>
            </a:endParaRPr>
          </a:p>
        </p:txBody>
      </p:sp>
      <p:grpSp>
        <p:nvGrpSpPr>
          <p:cNvPr id="428" name="Group"/>
          <p:cNvGrpSpPr/>
          <p:nvPr/>
        </p:nvGrpSpPr>
        <p:grpSpPr>
          <a:xfrm>
            <a:off x="4454274" y="359990"/>
            <a:ext cx="15475453" cy="1297968"/>
            <a:chOff x="-958870" y="0"/>
            <a:chExt cx="15475451" cy="1297966"/>
          </a:xfrm>
        </p:grpSpPr>
        <p:sp>
          <p:nvSpPr>
            <p:cNvPr id="426" name="Rounded Rectangle"/>
            <p:cNvSpPr/>
            <p:nvPr/>
          </p:nvSpPr>
          <p:spPr>
            <a:xfrm>
              <a:off x="-958870" y="0"/>
              <a:ext cx="1547545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27" name="WHAT ARE WE GOING TO LEARN?"/>
            <p:cNvSpPr txBox="1"/>
            <p:nvPr/>
          </p:nvSpPr>
          <p:spPr>
            <a:xfrm>
              <a:off x="-543661" y="259132"/>
              <a:ext cx="14645033" cy="7797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sz="4400" dirty="0"/>
                <a:t>ਰੋਕਥਾਮ : ਸਮਾਜਕ ਤੌਰ ‘ਤੇ ਦੂਰੀ ਬਣਾਈ ਰੱਖਣਾ  (ਸੋਸ਼ਲ ਡਿਸਟੈਂਸਿੰਗ )</a:t>
              </a:r>
              <a:r>
                <a:rPr lang="en-US" sz="4400" dirty="0"/>
                <a:t> </a:t>
              </a:r>
              <a:endParaRPr sz="4400"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CC48F4C7-BEDB-AA4B-AE0E-9D39E2C31947}"/>
              </a:ext>
            </a:extLst>
          </p:cNvPr>
          <p:cNvGrpSpPr/>
          <p:nvPr/>
        </p:nvGrpSpPr>
        <p:grpSpPr>
          <a:xfrm>
            <a:off x="2195288" y="3523446"/>
            <a:ext cx="19442690" cy="3711189"/>
            <a:chOff x="2195289" y="3507790"/>
            <a:chExt cx="19442690" cy="3711189"/>
          </a:xfrm>
        </p:grpSpPr>
        <p:sp>
          <p:nvSpPr>
            <p:cNvPr id="429" name="Rounded Rectangle"/>
            <p:cNvSpPr/>
            <p:nvPr/>
          </p:nvSpPr>
          <p:spPr>
            <a:xfrm>
              <a:off x="2195289" y="3507790"/>
              <a:ext cx="19442690"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3200">
                  <a:solidFill>
                    <a:srgbClr val="FFFFFF"/>
                  </a:solidFill>
                </a:defRPr>
              </a:lvl1pPr>
            </a:lstStyle>
            <a:p>
              <a:endParaRPr b="0" dirty="0">
                <a:latin typeface="Arial" panose="020B0604020202020204" pitchFamily="34" charset="0"/>
                <a:cs typeface="Arial" panose="020B0604020202020204" pitchFamily="34" charset="0"/>
              </a:endParaRPr>
            </a:p>
          </p:txBody>
        </p:sp>
        <p:sp>
          <p:nvSpPr>
            <p:cNvPr id="431" name="DO"/>
            <p:cNvSpPr txBox="1"/>
            <p:nvPr/>
          </p:nvSpPr>
          <p:spPr>
            <a:xfrm>
              <a:off x="3096285" y="4273536"/>
              <a:ext cx="2115964" cy="20261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5000">
                  <a:solidFill>
                    <a:srgbClr val="228B22"/>
                  </a:solidFill>
                </a:defRPr>
              </a:lvl1pPr>
            </a:lstStyle>
            <a:p>
              <a:r>
                <a:rPr lang="pa-IN" sz="12500" dirty="0">
                  <a:solidFill>
                    <a:schemeClr val="tx1"/>
                  </a:solidFill>
                </a:rPr>
                <a:t>ਕਰੋ</a:t>
              </a:r>
              <a:endParaRPr lang="en-US" sz="12500" dirty="0">
                <a:solidFill>
                  <a:schemeClr val="tx1"/>
                </a:solidFill>
              </a:endParaRPr>
            </a:p>
          </p:txBody>
        </p:sp>
      </p:grpSp>
      <p:pic>
        <p:nvPicPr>
          <p:cNvPr id="432" name="Image" descr="Image"/>
          <p:cNvPicPr>
            <a:picLocks noChangeAspect="1"/>
          </p:cNvPicPr>
          <p:nvPr/>
        </p:nvPicPr>
        <p:blipFill>
          <a:blip r:embed="rId7"/>
          <a:stretch>
            <a:fillRect/>
          </a:stretch>
        </p:blipFill>
        <p:spPr>
          <a:xfrm>
            <a:off x="16117345" y="3690450"/>
            <a:ext cx="4362465" cy="3421156"/>
          </a:xfrm>
          <a:prstGeom prst="rect">
            <a:avLst/>
          </a:prstGeom>
          <a:ln w="12700" cap="flat">
            <a:noFill/>
            <a:miter lim="400000"/>
          </a:ln>
          <a:effectLst>
            <a:outerShdw blurRad="63500" dist="25400" dir="5400000" rotWithShape="0">
              <a:srgbClr val="000000">
                <a:alpha val="50000"/>
              </a:srgbClr>
            </a:outerShdw>
          </a:effectLst>
        </p:spPr>
      </p:pic>
      <p:grpSp>
        <p:nvGrpSpPr>
          <p:cNvPr id="3" name="Group 2">
            <a:extLst>
              <a:ext uri="{FF2B5EF4-FFF2-40B4-BE49-F238E27FC236}">
                <a16:creationId xmlns:a16="http://schemas.microsoft.com/office/drawing/2014/main" id="{61C90268-4851-6248-BE9E-8BB00052E774}"/>
              </a:ext>
            </a:extLst>
          </p:cNvPr>
          <p:cNvGrpSpPr/>
          <p:nvPr/>
        </p:nvGrpSpPr>
        <p:grpSpPr>
          <a:xfrm>
            <a:off x="1168128" y="7500911"/>
            <a:ext cx="22047743" cy="4263185"/>
            <a:chOff x="1168129" y="7545216"/>
            <a:chExt cx="22047743" cy="4263185"/>
          </a:xfrm>
          <a:solidFill>
            <a:schemeClr val="accent1">
              <a:lumMod val="20000"/>
              <a:lumOff val="80000"/>
            </a:schemeClr>
          </a:solidFill>
        </p:grpSpPr>
        <p:sp>
          <p:nvSpPr>
            <p:cNvPr id="434" name="Rounded Rectangle"/>
            <p:cNvSpPr/>
            <p:nvPr/>
          </p:nvSpPr>
          <p:spPr>
            <a:xfrm>
              <a:off x="1168129" y="7545216"/>
              <a:ext cx="22047743" cy="4263185"/>
            </a:xfrm>
            <a:prstGeom prst="roundRect">
              <a:avLst>
                <a:gd name="adj" fmla="val 49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36" name="DON’T"/>
            <p:cNvSpPr txBox="1"/>
            <p:nvPr/>
          </p:nvSpPr>
          <p:spPr>
            <a:xfrm>
              <a:off x="1174579" y="8577845"/>
              <a:ext cx="6637646" cy="2026196"/>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r>
                <a:rPr lang="pa-IN" sz="12500" dirty="0">
                  <a:solidFill>
                    <a:srgbClr val="000000"/>
                  </a:solidFill>
                </a:rPr>
                <a:t>ਨਾਂ ਕਰੋ</a:t>
              </a:r>
              <a:endParaRPr lang="en-US" sz="12500" dirty="0">
                <a:solidFill>
                  <a:srgbClr val="000000"/>
                </a:solidFill>
              </a:endParaRPr>
            </a:p>
          </p:txBody>
        </p:sp>
      </p:grpSp>
      <p:pic>
        <p:nvPicPr>
          <p:cNvPr id="437" name="Image" descr="Image"/>
          <p:cNvPicPr>
            <a:picLocks noChangeAspect="1"/>
          </p:cNvPicPr>
          <p:nvPr/>
        </p:nvPicPr>
        <p:blipFill>
          <a:blip r:embed="rId8"/>
          <a:stretch>
            <a:fillRect/>
          </a:stretch>
        </p:blipFill>
        <p:spPr>
          <a:xfrm>
            <a:off x="18612298" y="8201891"/>
            <a:ext cx="4130778" cy="3125114"/>
          </a:xfrm>
          <a:prstGeom prst="rect">
            <a:avLst/>
          </a:prstGeom>
          <a:ln w="12700" cap="flat">
            <a:noFill/>
            <a:miter lim="400000"/>
          </a:ln>
          <a:effectLst/>
        </p:spPr>
      </p:pic>
      <p:sp>
        <p:nvSpPr>
          <p:cNvPr id="435" name="touch your eyes, nose, and mouth with unwashed hands.…"/>
          <p:cNvSpPr txBox="1"/>
          <p:nvPr/>
        </p:nvSpPr>
        <p:spPr>
          <a:xfrm>
            <a:off x="6635992" y="7956584"/>
            <a:ext cx="11994324" cy="34265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r>
              <a:rPr lang="pa-IN" sz="3600" b="0" dirty="0"/>
              <a:t>ਅਜਿਹੇ ਸਮਾਰੋਹ ਨਾਂ ਕਰੋ ਜਿੱਥੇ ਲੋਕਾਂ ਨੂੰ ਇਕੱਠੇ ਕਰਨਾ ਹੋਏ (ਭਾਵੇਂ ਇਹ ਤਿੰਨ ਜਾਂ ਚਾਰ ਦੋਸਤਾਂ ਨਾਲ ਨੁਕੱੜ ਮੀਟਿੰਗ, ਜਾਂ ਚੌਪਾਲ ‘ਤੇ ਸ਼ਾਮ ਦੀ ਗੱਪਸ਼ੱਪ)</a:t>
            </a:r>
            <a:br>
              <a:rPr lang="en-US" sz="3600" b="0" dirty="0"/>
            </a:br>
            <a:endParaRPr lang="en-US" sz="3600" b="0" dirty="0"/>
          </a:p>
          <a:p>
            <a:pPr algn="l"/>
            <a:r>
              <a:rPr lang="pa-IN" sz="3600" b="0" dirty="0"/>
              <a:t>ਬਜ਼ਾਰ, ਖਰੀਦਰੀ, ਮੇਲਿਆਂ, ਪਾਰਟੀਆਂ ਵਰਗੇ ਭੀੜ ਭਰੇ ਸਥਾਨਾਂ ‘ਤੇ ਨਾਂ ਜਾਓ।</a:t>
            </a:r>
            <a:br>
              <a:rPr lang="en-US" sz="3600" b="0" dirty="0"/>
            </a:br>
            <a:r>
              <a:rPr lang="pa-IN" sz="3600" b="0" dirty="0"/>
              <a:t> </a:t>
            </a:r>
            <a:endParaRPr lang="en-US" sz="3600" b="0" dirty="0"/>
          </a:p>
          <a:p>
            <a:pPr algn="l"/>
            <a:r>
              <a:rPr lang="pa-IN" sz="3600" b="0" dirty="0"/>
              <a:t>ਜਨਤਕ ਟ੍ਰਾਂਸਪੋਰਟ ਦਾ ਇਸਤੇਮਾਲ ਨਾ ਕਰੋ।</a:t>
            </a:r>
            <a:endParaRPr sz="3400" b="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FD0B4FF-DD8E-2643-B323-DEF327CECDED}"/>
              </a:ext>
            </a:extLst>
          </p:cNvPr>
          <p:cNvSpPr/>
          <p:nvPr/>
        </p:nvSpPr>
        <p:spPr>
          <a:xfrm>
            <a:off x="5813999" y="3812856"/>
            <a:ext cx="9765455" cy="2308324"/>
          </a:xfrm>
          <a:prstGeom prst="rect">
            <a:avLst/>
          </a:prstGeom>
        </p:spPr>
        <p:txBody>
          <a:bodyPr wrap="square">
            <a:spAutoFit/>
          </a:bodyPr>
          <a:lstStyle/>
          <a:p>
            <a:pPr algn="l"/>
            <a:r>
              <a:rPr lang="pa-IN" sz="3600" b="0" dirty="0"/>
              <a:t>ਜਦੋਂ ਤਕ ਬੇਹੱਦ ਜ਼ਰੂਰੀ ਨਾਂ ਹੋਏ ਘਰ ਵਿੱਚ ਹੀ ਰਹੋ।</a:t>
            </a:r>
            <a:br>
              <a:rPr lang="en-US" sz="3600" b="0" dirty="0"/>
            </a:br>
            <a:endParaRPr lang="en-US" sz="3600" b="0" dirty="0"/>
          </a:p>
          <a:p>
            <a:pPr algn="l"/>
            <a:r>
              <a:rPr lang="pa-IN" sz="3600" b="0" dirty="0"/>
              <a:t>ਆਪਣੇ ਅਤੇ ਦੂਜੇ ਵਿਅਕਤੀ ਦਰਮਿਆਨ ਘੱਟੋ ਘੱਟ ਇੱਕ ਮੀਟਰ ਦੀ ਦੂਰੀ ਰੱਖੋ।</a:t>
            </a:r>
            <a:endParaRPr lang="en-US"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dissolve">
                                      <p:cBhvr>
                                        <p:cTn id="7" dur="500"/>
                                        <p:tgtEl>
                                          <p:spTgt spid="4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dissolve">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32"/>
                                        </p:tgtEl>
                                        <p:attrNameLst>
                                          <p:attrName>style.visibility</p:attrName>
                                        </p:attrNameLst>
                                      </p:cBhvr>
                                      <p:to>
                                        <p:strVal val="visible"/>
                                      </p:to>
                                    </p:set>
                                    <p:animEffect transition="in" filter="dissolve">
                                      <p:cBhvr>
                                        <p:cTn id="34" dur="500"/>
                                        <p:tgtEl>
                                          <p:spTgt spid="4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37"/>
                                        </p:tgtEl>
                                        <p:attrNameLst>
                                          <p:attrName>style.visibility</p:attrName>
                                        </p:attrNameLst>
                                      </p:cBhvr>
                                      <p:to>
                                        <p:strVal val="visible"/>
                                      </p:to>
                                    </p:set>
                                    <p:animEffect transition="in" filter="dissolve">
                                      <p:cBhvr>
                                        <p:cTn id="55"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p:cNvGrpSpPr/>
          <p:nvPr/>
        </p:nvGrpSpPr>
        <p:grpSpPr>
          <a:xfrm>
            <a:off x="300010" y="12315300"/>
            <a:ext cx="4601210" cy="995767"/>
            <a:chOff x="0" y="0"/>
            <a:chExt cx="4601208" cy="995765"/>
          </a:xfrm>
        </p:grpSpPr>
        <p:pic>
          <p:nvPicPr>
            <p:cNvPr id="4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48" name="Group"/>
          <p:cNvGrpSpPr/>
          <p:nvPr/>
        </p:nvGrpSpPr>
        <p:grpSpPr>
          <a:xfrm>
            <a:off x="5413144" y="359990"/>
            <a:ext cx="13557713" cy="1297968"/>
            <a:chOff x="0" y="0"/>
            <a:chExt cx="13557711" cy="1297966"/>
          </a:xfrm>
        </p:grpSpPr>
        <p:sp>
          <p:nvSpPr>
            <p:cNvPr id="44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7" name="WHAT ARE WE GOING TO LEARN?"/>
            <p:cNvSpPr txBox="1"/>
            <p:nvPr/>
          </p:nvSpPr>
          <p:spPr>
            <a:xfrm>
              <a:off x="3040654" y="212966"/>
              <a:ext cx="7476405" cy="8720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dirty="0"/>
                <a:t>ਰੋਕਥਾਮ : ਉੱਚ ਜੋਖਮ ਵਾਲੇ ਸਮੂਹ</a:t>
              </a:r>
              <a:endParaRPr b="0" dirty="0">
                <a:latin typeface="Arial" panose="020B0604020202020204" pitchFamily="34" charset="0"/>
                <a:cs typeface="Arial" panose="020B0604020202020204" pitchFamily="34" charset="0"/>
              </a:endParaRPr>
            </a:p>
          </p:txBody>
        </p:sp>
      </p:grpSp>
      <p:sp>
        <p:nvSpPr>
          <p:cNvPr id="449" name="High Risk Groups are people who are at higher risk from severe illness if they get COVID-19.…"/>
          <p:cNvSpPr txBox="1"/>
          <p:nvPr/>
        </p:nvSpPr>
        <p:spPr>
          <a:xfrm>
            <a:off x="3042337" y="1900423"/>
            <a:ext cx="17598772" cy="10259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defTabSz="914400">
              <a:spcBef>
                <a:spcPts val="1200"/>
              </a:spcBef>
              <a:defRPr b="0" cap="all" spc="-57">
                <a:solidFill>
                  <a:srgbClr val="FFFFFF"/>
                </a:solidFill>
                <a:effectLst>
                  <a:outerShdw blurRad="38100" dist="19050" dir="2700000" rotWithShape="0">
                    <a:srgbClr val="000000">
                      <a:alpha val="40000"/>
                    </a:srgbClr>
                  </a:outerShdw>
                </a:effectLst>
              </a:defRPr>
            </a:pPr>
            <a:r>
              <a:rPr lang="pa-IN" b="0" cap="all" dirty="0"/>
              <a:t>ਉੱਚ ਜੋਖਮ ਵਾਲੇ ਸਮੂਹ ਉਹ ਲੋਕ ਹਨ ਜੋ ਕਿ ਉਹਨਾਂ ਨੂੰ ਕੋਵਿਡ-19 ਹੋਣ ਦੀ ਸੂਰਤ ਵਿੱਚ ਗੰਭੀਰ ਬੀਮਾਰੀ ਦੇ ਜ਼ਿਆਦਾ ਖਤਰੇ ਵਿੱਚ ਹਨ। ਇਸ ਵਿੱਚ ਸ਼ਾਮਲ ਹੈ :</a:t>
            </a:r>
            <a:endParaRPr b="0" dirty="0">
              <a:latin typeface="Arial" panose="020B0604020202020204" pitchFamily="34" charset="0"/>
              <a:cs typeface="Arial" panose="020B0604020202020204" pitchFamily="34" charset="0"/>
            </a:endParaRPr>
          </a:p>
        </p:txBody>
      </p:sp>
      <p:sp>
        <p:nvSpPr>
          <p:cNvPr id="450" name="Rounded Rectangle"/>
          <p:cNvSpPr/>
          <p:nvPr/>
        </p:nvSpPr>
        <p:spPr>
          <a:xfrm>
            <a:off x="16290701" y="3770641"/>
            <a:ext cx="5570744" cy="8575577"/>
          </a:xfrm>
          <a:prstGeom prst="roundRect">
            <a:avLst>
              <a:gd name="adj" fmla="val 686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1" name="PREGNANT WOMEN…"/>
          <p:cNvSpPr txBox="1"/>
          <p:nvPr/>
        </p:nvSpPr>
        <p:spPr>
          <a:xfrm>
            <a:off x="16871451" y="4278246"/>
            <a:ext cx="3769658" cy="28725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p>
            <a:pPr algn="l"/>
            <a:r>
              <a:rPr lang="pa-IN" dirty="0"/>
              <a:t>ਗਰਭਵਤੀ ਔਰਤਾਂ </a:t>
            </a:r>
            <a:endParaRPr lang="en-US" dirty="0"/>
          </a:p>
          <a:p>
            <a:pPr algn="l"/>
            <a:r>
              <a:rPr lang="pa-IN" dirty="0"/>
              <a:t>(ਕਿਉਂਕਿ ਸਾਨੂੰ ਗਰਭਧਾਰਨ ‘ਤੇ ਇਸ ਬੀਮਾਰੀ ਦੇ ਪ੍ਰਭਾਵ ਬਾਰੇ ਹਾਲਾਂ ਪਤਾ ਨਹੀਂ ਹੈ, ਇਸਲਈ ਧਿਆਨ ਰੱਖਣਾ ਬਿਹਤਰ ਹੋਏਗਾ)</a:t>
            </a:r>
            <a:endParaRPr b="0" dirty="0">
              <a:solidFill>
                <a:sysClr val="windowText" lastClr="000000"/>
              </a:solidFill>
              <a:latin typeface="Arial" panose="020B0604020202020204" pitchFamily="34" charset="0"/>
              <a:cs typeface="Arial" panose="020B0604020202020204" pitchFamily="34" charset="0"/>
            </a:endParaRPr>
          </a:p>
        </p:txBody>
      </p:sp>
      <p:pic>
        <p:nvPicPr>
          <p:cNvPr id="27" name="Image" descr="Image">
            <a:extLst>
              <a:ext uri="{FF2B5EF4-FFF2-40B4-BE49-F238E27FC236}">
                <a16:creationId xmlns:a16="http://schemas.microsoft.com/office/drawing/2014/main" id="{AC6CC9E9-3FB7-3F4E-B3DB-B97A3258C721}"/>
              </a:ext>
            </a:extLst>
          </p:cNvPr>
          <p:cNvPicPr>
            <a:picLocks noChangeAspect="1"/>
          </p:cNvPicPr>
          <p:nvPr/>
        </p:nvPicPr>
        <p:blipFill>
          <a:blip r:embed="rId6"/>
          <a:stretch>
            <a:fillRect/>
          </a:stretch>
        </p:blipFill>
        <p:spPr>
          <a:xfrm>
            <a:off x="19785680" y="7753086"/>
            <a:ext cx="2136016" cy="4562214"/>
          </a:xfrm>
          <a:prstGeom prst="rect">
            <a:avLst/>
          </a:prstGeom>
          <a:ln w="12700" cap="flat">
            <a:noFill/>
            <a:miter lim="400000"/>
          </a:ln>
          <a:effectLst/>
        </p:spPr>
      </p:pic>
      <p:sp>
        <p:nvSpPr>
          <p:cNvPr id="454" name="Rounded Rectangle"/>
          <p:cNvSpPr/>
          <p:nvPr/>
        </p:nvSpPr>
        <p:spPr>
          <a:xfrm>
            <a:off x="2313729" y="3770641"/>
            <a:ext cx="4931161" cy="8575577"/>
          </a:xfrm>
          <a:prstGeom prst="roundRect">
            <a:avLst>
              <a:gd name="adj" fmla="val 898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5" name="older adults"/>
          <p:cNvSpPr txBox="1"/>
          <p:nvPr/>
        </p:nvSpPr>
        <p:spPr>
          <a:xfrm>
            <a:off x="2767543" y="4463556"/>
            <a:ext cx="4023532" cy="656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3600" cap="all">
                <a:solidFill>
                  <a:srgbClr val="FFFFFF"/>
                </a:solidFill>
              </a:defRPr>
            </a:lvl1pPr>
          </a:lstStyle>
          <a:p>
            <a:pPr algn="ctr"/>
            <a:r>
              <a:rPr lang="pa-IN" dirty="0">
                <a:solidFill>
                  <a:srgbClr val="000000"/>
                </a:solidFill>
              </a:rPr>
              <a:t>ਵੱਡੀ ਉਮਰ ਦੇ ਬਾਲਗ</a:t>
            </a:r>
            <a:endParaRPr b="0" dirty="0">
              <a:solidFill>
                <a:srgbClr val="000000"/>
              </a:solidFill>
              <a:latin typeface="Arial" panose="020B0604020202020204" pitchFamily="34" charset="0"/>
              <a:cs typeface="Arial" panose="020B0604020202020204" pitchFamily="34" charset="0"/>
            </a:endParaRPr>
          </a:p>
        </p:txBody>
      </p:sp>
      <p:pic>
        <p:nvPicPr>
          <p:cNvPr id="45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2337" y="6580841"/>
            <a:ext cx="3473943" cy="4562214"/>
          </a:xfrm>
          <a:prstGeom prst="rect">
            <a:avLst/>
          </a:prstGeom>
          <a:ln w="12700" cap="flat">
            <a:noFill/>
            <a:miter lim="400000"/>
          </a:ln>
          <a:effectLst/>
        </p:spPr>
      </p:pic>
      <p:sp>
        <p:nvSpPr>
          <p:cNvPr id="458" name="Rounded Rectangle"/>
          <p:cNvSpPr/>
          <p:nvPr/>
        </p:nvSpPr>
        <p:spPr>
          <a:xfrm>
            <a:off x="7639059" y="3770641"/>
            <a:ext cx="8171214" cy="8575577"/>
          </a:xfrm>
          <a:prstGeom prst="roundRect">
            <a:avLst>
              <a:gd name="adj" fmla="val 363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9" name="people who have underlying…"/>
          <p:cNvSpPr txBox="1"/>
          <p:nvPr/>
        </p:nvSpPr>
        <p:spPr>
          <a:xfrm>
            <a:off x="7926095" y="4149650"/>
            <a:ext cx="6882324" cy="56425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p>
            <a:pPr algn="l"/>
            <a:r>
              <a:rPr lang="pa-IN" dirty="0"/>
              <a:t>ਉਹ ਲੋਕ ਜਿਹਨਾਂ ਦੀਆਂ ਕੁਝ ਮੈਡੀਕਲ ਸਥਿਤੀਆਂ ਹਨ ਜਿਵੇਂ ਕਿ :</a:t>
            </a:r>
            <a:br>
              <a:rPr lang="en-US" dirty="0"/>
            </a:br>
            <a:endParaRPr lang="en-US" dirty="0"/>
          </a:p>
          <a:p>
            <a:pPr algn="l"/>
            <a:r>
              <a:rPr lang="pa-IN" dirty="0"/>
              <a:t>ਦਿਲ ਦੀ ਬੀਮਾਰੀ </a:t>
            </a:r>
            <a:br>
              <a:rPr lang="en-US" dirty="0"/>
            </a:br>
            <a:endParaRPr lang="en-US" dirty="0"/>
          </a:p>
          <a:p>
            <a:pPr algn="l"/>
            <a:r>
              <a:rPr lang="pa-IN" dirty="0"/>
              <a:t>ਸ਼ੱਕਰ ਰੋਗ </a:t>
            </a:r>
            <a:br>
              <a:rPr lang="en-US" dirty="0"/>
            </a:br>
            <a:endParaRPr lang="en-US" dirty="0"/>
          </a:p>
          <a:p>
            <a:pPr algn="l"/>
            <a:r>
              <a:rPr lang="pa-IN" dirty="0"/>
              <a:t>ਫੇਫੜਿਆਂ ਦੀ ਬੀਮਾਰੀ </a:t>
            </a:r>
            <a:br>
              <a:rPr lang="en-US" dirty="0"/>
            </a:br>
            <a:endParaRPr lang="en-US" dirty="0"/>
          </a:p>
          <a:p>
            <a:pPr algn="l"/>
            <a:r>
              <a:rPr lang="pa-IN" dirty="0"/>
              <a:t>ਗੁਰਦੇ ਦੀ ਬੀਮਾਰੀ </a:t>
            </a:r>
            <a:endParaRPr lang="en-US" dirty="0"/>
          </a:p>
          <a:p>
            <a:pPr algn="l"/>
            <a:endParaRPr lang="en-US" dirty="0"/>
          </a:p>
          <a:p>
            <a:pPr algn="l"/>
            <a:r>
              <a:rPr lang="pa-IN" dirty="0"/>
              <a:t>ਕੈਂਸਰ ਦਾ ਇਲਾਜ ਚਲ ਰਿਹਾ ਹੈ। </a:t>
            </a:r>
            <a:endParaRPr b="0" dirty="0">
              <a:latin typeface="Arial" panose="020B0604020202020204" pitchFamily="34" charset="0"/>
              <a:cs typeface="Arial" panose="020B0604020202020204" pitchFamily="34" charset="0"/>
            </a:endParaRPr>
          </a:p>
        </p:txBody>
      </p:sp>
      <p:pic>
        <p:nvPicPr>
          <p:cNvPr id="46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157229" y="6580841"/>
            <a:ext cx="3481318" cy="4562214"/>
          </a:xfrm>
          <a:prstGeom prst="rect">
            <a:avLst/>
          </a:prstGeom>
          <a:ln w="12700" cap="flat">
            <a:noFill/>
            <a:miter lim="400000"/>
          </a:ln>
          <a:effectLst>
            <a:outerShdw blurRad="63500" dist="25400" dir="5400000" rotWithShape="0">
              <a:srgbClr val="000000">
                <a:alpha val="50000"/>
              </a:srgbClr>
            </a:outerShdw>
          </a:effectLst>
        </p:spPr>
      </p:pic>
      <p:grpSp>
        <p:nvGrpSpPr>
          <p:cNvPr id="464" name="Group"/>
          <p:cNvGrpSpPr/>
          <p:nvPr/>
        </p:nvGrpSpPr>
        <p:grpSpPr>
          <a:xfrm>
            <a:off x="23097931" y="13055998"/>
            <a:ext cx="2098870" cy="1540535"/>
            <a:chOff x="0" y="2516"/>
            <a:chExt cx="2098868" cy="1540533"/>
          </a:xfrm>
        </p:grpSpPr>
        <p:sp>
          <p:nvSpPr>
            <p:cNvPr id="462" name="11"/>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463" name="Image" descr="Image"/>
            <p:cNvPicPr>
              <a:picLocks noChangeAspect="1"/>
            </p:cNvPicPr>
            <p:nvPr/>
          </p:nvPicPr>
          <p:blipFill>
            <a:blip r:embed="rId9"/>
            <a:stretch>
              <a:fillRect/>
            </a:stretch>
          </p:blipFill>
          <p:spPr>
            <a:xfrm>
              <a:off x="0" y="2516"/>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linds(horizontal)">
                                      <p:cBhvr>
                                        <p:cTn id="7" dur="1000"/>
                                        <p:tgtEl>
                                          <p:spTgt spid="4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blinds(horizontal)">
                                      <p:cBhvr>
                                        <p:cTn id="10" dur="10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4"/>
                                        </p:tgtEl>
                                        <p:attrNameLst>
                                          <p:attrName>style.visibility</p:attrName>
                                        </p:attrNameLst>
                                      </p:cBhvr>
                                      <p:to>
                                        <p:strVal val="visible"/>
                                      </p:to>
                                    </p:set>
                                    <p:animEffect transition="in" filter="fade">
                                      <p:cBhvr>
                                        <p:cTn id="15" dur="1000"/>
                                        <p:tgtEl>
                                          <p:spTgt spid="4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5"/>
                                        </p:tgtEl>
                                        <p:attrNameLst>
                                          <p:attrName>style.visibility</p:attrName>
                                        </p:attrNameLst>
                                      </p:cBhvr>
                                      <p:to>
                                        <p:strVal val="visible"/>
                                      </p:to>
                                    </p:set>
                                    <p:animEffect transition="in" filter="fade">
                                      <p:cBhvr>
                                        <p:cTn id="20" dur="1000"/>
                                        <p:tgtEl>
                                          <p:spTgt spid="455"/>
                                        </p:tgtEl>
                                      </p:cBhvr>
                                    </p:animEffect>
                                  </p:childTnLst>
                                </p:cTn>
                              </p:par>
                              <p:par>
                                <p:cTn id="21" presetID="10"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1000"/>
                                        <p:tgtEl>
                                          <p:spTgt spid="4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8"/>
                                        </p:tgtEl>
                                        <p:attrNameLst>
                                          <p:attrName>style.visibility</p:attrName>
                                        </p:attrNameLst>
                                      </p:cBhvr>
                                      <p:to>
                                        <p:strVal val="visible"/>
                                      </p:to>
                                    </p:set>
                                    <p:animEffect transition="in" filter="fade">
                                      <p:cBhvr>
                                        <p:cTn id="28" dur="500"/>
                                        <p:tgtEl>
                                          <p:spTgt spid="45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9">
                                            <p:txEl>
                                              <p:pRg st="0" end="0"/>
                                            </p:txEl>
                                          </p:spTgt>
                                        </p:tgtEl>
                                        <p:attrNameLst>
                                          <p:attrName>style.visibility</p:attrName>
                                        </p:attrNameLst>
                                      </p:cBhvr>
                                      <p:to>
                                        <p:strVal val="visible"/>
                                      </p:to>
                                    </p:set>
                                    <p:animEffect transition="in" filter="fade">
                                      <p:cBhvr>
                                        <p:cTn id="33" dur="1000"/>
                                        <p:tgtEl>
                                          <p:spTgt spid="45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59">
                                            <p:txEl>
                                              <p:pRg st="1" end="1"/>
                                            </p:txEl>
                                          </p:spTgt>
                                        </p:tgtEl>
                                        <p:attrNameLst>
                                          <p:attrName>style.visibility</p:attrName>
                                        </p:attrNameLst>
                                      </p:cBhvr>
                                      <p:to>
                                        <p:strVal val="visible"/>
                                      </p:to>
                                    </p:set>
                                    <p:animEffect transition="in" filter="fade">
                                      <p:cBhvr>
                                        <p:cTn id="38" dur="1000"/>
                                        <p:tgtEl>
                                          <p:spTgt spid="459">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9">
                                            <p:txEl>
                                              <p:pRg st="2" end="2"/>
                                            </p:txEl>
                                          </p:spTgt>
                                        </p:tgtEl>
                                        <p:attrNameLst>
                                          <p:attrName>style.visibility</p:attrName>
                                        </p:attrNameLst>
                                      </p:cBhvr>
                                      <p:to>
                                        <p:strVal val="visible"/>
                                      </p:to>
                                    </p:set>
                                    <p:animEffect transition="in" filter="fade">
                                      <p:cBhvr>
                                        <p:cTn id="43" dur="1000"/>
                                        <p:tgtEl>
                                          <p:spTgt spid="459">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9">
                                            <p:txEl>
                                              <p:pRg st="3" end="3"/>
                                            </p:txEl>
                                          </p:spTgt>
                                        </p:tgtEl>
                                        <p:attrNameLst>
                                          <p:attrName>style.visibility</p:attrName>
                                        </p:attrNameLst>
                                      </p:cBhvr>
                                      <p:to>
                                        <p:strVal val="visible"/>
                                      </p:to>
                                    </p:set>
                                    <p:animEffect transition="in" filter="fade">
                                      <p:cBhvr>
                                        <p:cTn id="48" dur="1000"/>
                                        <p:tgtEl>
                                          <p:spTgt spid="45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9">
                                            <p:txEl>
                                              <p:pRg st="4" end="4"/>
                                            </p:txEl>
                                          </p:spTgt>
                                        </p:tgtEl>
                                        <p:attrNameLst>
                                          <p:attrName>style.visibility</p:attrName>
                                        </p:attrNameLst>
                                      </p:cBhvr>
                                      <p:to>
                                        <p:strVal val="visible"/>
                                      </p:to>
                                    </p:set>
                                    <p:animEffect transition="in" filter="fade">
                                      <p:cBhvr>
                                        <p:cTn id="53" dur="1000"/>
                                        <p:tgtEl>
                                          <p:spTgt spid="459">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59">
                                            <p:txEl>
                                              <p:pRg st="6" end="6"/>
                                            </p:txEl>
                                          </p:spTgt>
                                        </p:tgtEl>
                                        <p:attrNameLst>
                                          <p:attrName>style.visibility</p:attrName>
                                        </p:attrNameLst>
                                      </p:cBhvr>
                                      <p:to>
                                        <p:strVal val="visible"/>
                                      </p:to>
                                    </p:set>
                                    <p:animEffect transition="in" filter="fade">
                                      <p:cBhvr>
                                        <p:cTn id="58" dur="1000"/>
                                        <p:tgtEl>
                                          <p:spTgt spid="459">
                                            <p:txEl>
                                              <p:pRg st="6" end="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60"/>
                                        </p:tgtEl>
                                        <p:attrNameLst>
                                          <p:attrName>style.visibility</p:attrName>
                                        </p:attrNameLst>
                                      </p:cBhvr>
                                      <p:to>
                                        <p:strVal val="visible"/>
                                      </p:to>
                                    </p:set>
                                    <p:animEffect transition="in" filter="fade">
                                      <p:cBhvr>
                                        <p:cTn id="61" dur="1000"/>
                                        <p:tgtEl>
                                          <p:spTgt spid="4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50"/>
                                        </p:tgtEl>
                                        <p:attrNameLst>
                                          <p:attrName>style.visibility</p:attrName>
                                        </p:attrNameLst>
                                      </p:cBhvr>
                                      <p:to>
                                        <p:strVal val="visible"/>
                                      </p:to>
                                    </p:set>
                                    <p:animEffect transition="in" filter="fade">
                                      <p:cBhvr>
                                        <p:cTn id="66" dur="1000"/>
                                        <p:tgtEl>
                                          <p:spTgt spid="4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1">
                                            <p:txEl>
                                              <p:pRg st="0" end="0"/>
                                            </p:txEl>
                                          </p:spTgt>
                                        </p:tgtEl>
                                        <p:attrNameLst>
                                          <p:attrName>style.visibility</p:attrName>
                                        </p:attrNameLst>
                                      </p:cBhvr>
                                      <p:to>
                                        <p:strVal val="visible"/>
                                      </p:to>
                                    </p:set>
                                    <p:animEffect transition="in" filter="fade">
                                      <p:cBhvr>
                                        <p:cTn id="71" dur="1000"/>
                                        <p:tgtEl>
                                          <p:spTgt spid="451">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51">
                                            <p:txEl>
                                              <p:pRg st="1" end="1"/>
                                            </p:txEl>
                                          </p:spTgt>
                                        </p:tgtEl>
                                        <p:attrNameLst>
                                          <p:attrName>style.visibility</p:attrName>
                                        </p:attrNameLst>
                                      </p:cBhvr>
                                      <p:to>
                                        <p:strVal val="visible"/>
                                      </p:to>
                                    </p:set>
                                    <p:animEffect transition="in" filter="fade">
                                      <p:cBhvr>
                                        <p:cTn id="76" dur="1000"/>
                                        <p:tgtEl>
                                          <p:spTgt spid="451">
                                            <p:txEl>
                                              <p:p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animBg="1"/>
      <p:bldP spid="450" grpId="0" animBg="1"/>
      <p:bldP spid="451" grpId="0" uiExpand="1" build="p"/>
      <p:bldP spid="454" grpId="0" animBg="1"/>
      <p:bldP spid="455" grpId="0"/>
      <p:bldP spid="458" grpId="0" animBg="1"/>
      <p:bldP spid="459"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oup"/>
          <p:cNvGrpSpPr/>
          <p:nvPr/>
        </p:nvGrpSpPr>
        <p:grpSpPr>
          <a:xfrm>
            <a:off x="300010" y="12315300"/>
            <a:ext cx="4601210" cy="995767"/>
            <a:chOff x="0" y="0"/>
            <a:chExt cx="4601208" cy="995765"/>
          </a:xfrm>
        </p:grpSpPr>
        <p:pic>
          <p:nvPicPr>
            <p:cNvPr id="46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6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6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6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7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74" name="Group"/>
          <p:cNvGrpSpPr/>
          <p:nvPr/>
        </p:nvGrpSpPr>
        <p:grpSpPr>
          <a:xfrm>
            <a:off x="23097931" y="13055998"/>
            <a:ext cx="2098870" cy="1540535"/>
            <a:chOff x="0" y="2516"/>
            <a:chExt cx="2098868" cy="1540533"/>
          </a:xfrm>
        </p:grpSpPr>
        <p:sp>
          <p:nvSpPr>
            <p:cNvPr id="472" name="12"/>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3</a:t>
              </a:r>
              <a:endParaRPr dirty="0">
                <a:latin typeface="Arial" panose="020B0604020202020204" pitchFamily="34" charset="0"/>
                <a:cs typeface="Arial" panose="020B0604020202020204" pitchFamily="34" charset="0"/>
              </a:endParaRPr>
            </a:p>
          </p:txBody>
        </p:sp>
        <p:pic>
          <p:nvPicPr>
            <p:cNvPr id="47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79" name="Group"/>
          <p:cNvGrpSpPr/>
          <p:nvPr/>
        </p:nvGrpSpPr>
        <p:grpSpPr>
          <a:xfrm>
            <a:off x="-25400" y="1227391"/>
            <a:ext cx="24434800" cy="4245175"/>
            <a:chOff x="0" y="0"/>
            <a:chExt cx="24434800" cy="4245174"/>
          </a:xfrm>
        </p:grpSpPr>
        <p:sp>
          <p:nvSpPr>
            <p:cNvPr id="475"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76" name="SESSION 3"/>
            <p:cNvSpPr txBox="1"/>
            <p:nvPr/>
          </p:nvSpPr>
          <p:spPr>
            <a:xfrm>
              <a:off x="10356151" y="957891"/>
              <a:ext cx="3722498" cy="1641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pa-IN" dirty="0"/>
                <a:t>ਸੈਸ਼ਨ 3</a:t>
              </a:r>
              <a:endParaRPr b="0" dirty="0">
                <a:latin typeface="Arial" panose="020B0604020202020204" pitchFamily="34" charset="0"/>
                <a:cs typeface="Arial" panose="020B0604020202020204" pitchFamily="34" charset="0"/>
              </a:endParaRPr>
            </a:p>
          </p:txBody>
        </p:sp>
        <p:sp>
          <p:nvSpPr>
            <p:cNvPr id="477" name="CONTACT TRACING"/>
            <p:cNvSpPr txBox="1"/>
            <p:nvPr/>
          </p:nvSpPr>
          <p:spPr>
            <a:xfrm>
              <a:off x="10941412" y="2724167"/>
              <a:ext cx="2551981"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pa-IN" dirty="0"/>
                <a:t>ਸਮੂਹਕ ਨਿਗਰਾਨੀ</a:t>
              </a:r>
              <a:endParaRPr b="0" dirty="0">
                <a:latin typeface="Arial" panose="020B0604020202020204" pitchFamily="34" charset="0"/>
                <a:cs typeface="Arial" panose="020B0604020202020204" pitchFamily="34" charset="0"/>
              </a:endParaRPr>
            </a:p>
          </p:txBody>
        </p:sp>
        <p:sp>
          <p:nvSpPr>
            <p:cNvPr id="478" name="Line"/>
            <p:cNvSpPr/>
            <p:nvPr/>
          </p:nvSpPr>
          <p:spPr>
            <a:xfrm>
              <a:off x="8860605" y="2603070"/>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484" name="Group"/>
          <p:cNvGrpSpPr/>
          <p:nvPr/>
        </p:nvGrpSpPr>
        <p:grpSpPr>
          <a:xfrm>
            <a:off x="102217" y="5819688"/>
            <a:ext cx="5855087" cy="6071600"/>
            <a:chOff x="0" y="0"/>
            <a:chExt cx="5855086" cy="6071598"/>
          </a:xfrm>
        </p:grpSpPr>
        <p:sp>
          <p:nvSpPr>
            <p:cNvPr id="480" name="Rounded Rectangle"/>
            <p:cNvSpPr/>
            <p:nvPr/>
          </p:nvSpPr>
          <p:spPr>
            <a:xfrm>
              <a:off x="0" y="396489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81" name="TYPES OF…"/>
            <p:cNvSpPr txBox="1"/>
            <p:nvPr/>
          </p:nvSpPr>
          <p:spPr>
            <a:xfrm>
              <a:off x="946232" y="4642982"/>
              <a:ext cx="3962622" cy="718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4000"/>
              </a:pPr>
              <a:r>
                <a:rPr lang="pa-IN" sz="4000" dirty="0"/>
                <a:t>ਸੰਪਰਕ ਦੀਆਂ ਕਿਸਮਾਂ</a:t>
              </a:r>
              <a:endParaRPr b="0" dirty="0">
                <a:latin typeface="Arial" panose="020B0604020202020204" pitchFamily="34" charset="0"/>
                <a:cs typeface="Arial" panose="020B0604020202020204" pitchFamily="34" charset="0"/>
              </a:endParaRPr>
            </a:p>
          </p:txBody>
        </p:sp>
        <p:pic>
          <p:nvPicPr>
            <p:cNvPr id="482" name="Image" descr="Image"/>
            <p:cNvPicPr>
              <a:picLocks noChangeAspect="1"/>
            </p:cNvPicPr>
            <p:nvPr/>
          </p:nvPicPr>
          <p:blipFill>
            <a:blip r:embed="rId7"/>
            <a:stretch>
              <a:fillRect/>
            </a:stretch>
          </p:blipFill>
          <p:spPr>
            <a:xfrm>
              <a:off x="1326885" y="0"/>
              <a:ext cx="4437783" cy="3026127"/>
            </a:xfrm>
            <a:prstGeom prst="rect">
              <a:avLst/>
            </a:prstGeom>
            <a:ln w="12700" cap="flat">
              <a:noFill/>
              <a:miter lim="400000"/>
            </a:ln>
            <a:effectLst/>
          </p:spPr>
        </p:pic>
        <p:sp>
          <p:nvSpPr>
            <p:cNvPr id="483" name="Arrow 10"/>
            <p:cNvSpPr/>
            <p:nvPr/>
          </p:nvSpPr>
          <p:spPr>
            <a:xfrm rot="5400000">
              <a:off x="3010733" y="291828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89" name="Group"/>
          <p:cNvGrpSpPr/>
          <p:nvPr/>
        </p:nvGrpSpPr>
        <p:grpSpPr>
          <a:xfrm>
            <a:off x="6210377" y="5753008"/>
            <a:ext cx="5855087" cy="6122088"/>
            <a:chOff x="0" y="0"/>
            <a:chExt cx="5855086" cy="6122087"/>
          </a:xfrm>
          <a:solidFill>
            <a:schemeClr val="accent1">
              <a:lumMod val="20000"/>
              <a:lumOff val="80000"/>
            </a:schemeClr>
          </a:solidFill>
        </p:grpSpPr>
        <p:sp>
          <p:nvSpPr>
            <p:cNvPr id="485" name="Rounded Rectangle"/>
            <p:cNvSpPr/>
            <p:nvPr/>
          </p:nvSpPr>
          <p:spPr>
            <a:xfrm>
              <a:off x="0" y="4015384"/>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86" name="CONTACT…"/>
            <p:cNvSpPr txBox="1"/>
            <p:nvPr/>
          </p:nvSpPr>
          <p:spPr>
            <a:xfrm>
              <a:off x="97744" y="4655900"/>
              <a:ext cx="5659597" cy="718145"/>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sz="4000">
                  <a:solidFill>
                    <a:srgbClr val="FFFFFF"/>
                  </a:solidFill>
                </a:defRPr>
              </a:pPr>
              <a:r>
                <a:rPr lang="pa-IN" sz="4000" dirty="0">
                  <a:solidFill>
                    <a:schemeClr val="tx1"/>
                  </a:solidFill>
                </a:rPr>
                <a:t>ਸਮੂਹਕ ਨਿਗਰਾਨੀ ਐਸਓਪੀ</a:t>
              </a:r>
              <a:endParaRPr sz="3600" b="0" dirty="0">
                <a:solidFill>
                  <a:schemeClr val="tx1"/>
                </a:solidFill>
                <a:latin typeface="Arial" panose="020B0604020202020204" pitchFamily="34" charset="0"/>
                <a:cs typeface="Arial" panose="020B0604020202020204" pitchFamily="34" charset="0"/>
              </a:endParaRPr>
            </a:p>
          </p:txBody>
        </p:sp>
        <p:pic>
          <p:nvPicPr>
            <p:cNvPr id="487" name="Image" descr="Image"/>
            <p:cNvPicPr>
              <a:picLocks noChangeAspect="1"/>
            </p:cNvPicPr>
            <p:nvPr/>
          </p:nvPicPr>
          <p:blipFill>
            <a:blip r:embed="rId8"/>
            <a:stretch>
              <a:fillRect/>
            </a:stretch>
          </p:blipFill>
          <p:spPr>
            <a:xfrm>
              <a:off x="1124875" y="0"/>
              <a:ext cx="4449534" cy="2523888"/>
            </a:xfrm>
            <a:prstGeom prst="rect">
              <a:avLst/>
            </a:prstGeom>
            <a:grpFill/>
            <a:ln w="12700" cap="flat">
              <a:noFill/>
              <a:miter lim="400000"/>
            </a:ln>
            <a:effectLst/>
          </p:spPr>
        </p:pic>
        <p:sp>
          <p:nvSpPr>
            <p:cNvPr id="488" name="Arrow 10"/>
            <p:cNvSpPr/>
            <p:nvPr/>
          </p:nvSpPr>
          <p:spPr>
            <a:xfrm rot="5400000">
              <a:off x="2726361"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grpSp>
        <p:nvGrpSpPr>
          <p:cNvPr id="494" name="Group"/>
          <p:cNvGrpSpPr/>
          <p:nvPr/>
        </p:nvGrpSpPr>
        <p:grpSpPr>
          <a:xfrm>
            <a:off x="12318536" y="5753008"/>
            <a:ext cx="5855087" cy="6138279"/>
            <a:chOff x="0" y="0"/>
            <a:chExt cx="5855086" cy="6138278"/>
          </a:xfrm>
        </p:grpSpPr>
        <p:sp>
          <p:nvSpPr>
            <p:cNvPr id="490" name="Rounded Rectangle"/>
            <p:cNvSpPr/>
            <p:nvPr/>
          </p:nvSpPr>
          <p:spPr>
            <a:xfrm>
              <a:off x="0" y="403157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91" name="ADVISORY"/>
            <p:cNvSpPr txBox="1"/>
            <p:nvPr/>
          </p:nvSpPr>
          <p:spPr>
            <a:xfrm>
              <a:off x="2206235" y="4709663"/>
              <a:ext cx="1243930" cy="718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000"/>
              </a:lvl1pPr>
            </a:lstStyle>
            <a:p>
              <a:r>
                <a:rPr lang="pa-IN" dirty="0"/>
                <a:t>ਸਲਾਹ</a:t>
              </a:r>
              <a:endParaRPr b="0" dirty="0">
                <a:latin typeface="Arial" panose="020B0604020202020204" pitchFamily="34" charset="0"/>
                <a:cs typeface="Arial" panose="020B0604020202020204" pitchFamily="34" charset="0"/>
              </a:endParaRPr>
            </a:p>
          </p:txBody>
        </p:sp>
        <p:pic>
          <p:nvPicPr>
            <p:cNvPr id="492" name="Image" descr="Image"/>
            <p:cNvPicPr>
              <a:picLocks noChangeAspect="1"/>
            </p:cNvPicPr>
            <p:nvPr/>
          </p:nvPicPr>
          <p:blipFill>
            <a:blip r:embed="rId9"/>
            <a:stretch>
              <a:fillRect/>
            </a:stretch>
          </p:blipFill>
          <p:spPr>
            <a:xfrm>
              <a:off x="939131" y="0"/>
              <a:ext cx="2959543" cy="2920395"/>
            </a:xfrm>
            <a:prstGeom prst="rect">
              <a:avLst/>
            </a:prstGeom>
            <a:ln w="12700" cap="flat">
              <a:noFill/>
              <a:miter lim="400000"/>
            </a:ln>
            <a:effectLst/>
          </p:spPr>
        </p:pic>
        <p:sp>
          <p:nvSpPr>
            <p:cNvPr id="493" name="Arrow 10"/>
            <p:cNvSpPr/>
            <p:nvPr/>
          </p:nvSpPr>
          <p:spPr>
            <a:xfrm rot="5400000">
              <a:off x="2441988"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99" name="Group"/>
          <p:cNvGrpSpPr/>
          <p:nvPr/>
        </p:nvGrpSpPr>
        <p:grpSpPr>
          <a:xfrm>
            <a:off x="18426696" y="5700269"/>
            <a:ext cx="5855088" cy="6174827"/>
            <a:chOff x="0" y="0"/>
            <a:chExt cx="5855086" cy="6174826"/>
          </a:xfrm>
          <a:solidFill>
            <a:schemeClr val="accent1">
              <a:lumMod val="20000"/>
              <a:lumOff val="80000"/>
            </a:schemeClr>
          </a:solidFill>
        </p:grpSpPr>
        <p:sp>
          <p:nvSpPr>
            <p:cNvPr id="495" name="Rounded Rectangle"/>
            <p:cNvSpPr/>
            <p:nvPr/>
          </p:nvSpPr>
          <p:spPr>
            <a:xfrm>
              <a:off x="0" y="4068123"/>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96" name="COMMUNICATION"/>
            <p:cNvSpPr txBox="1"/>
            <p:nvPr/>
          </p:nvSpPr>
          <p:spPr>
            <a:xfrm>
              <a:off x="2311991" y="4762402"/>
              <a:ext cx="1231106" cy="718145"/>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000">
                  <a:solidFill>
                    <a:srgbClr val="FFFFFF"/>
                  </a:solidFill>
                </a:defRPr>
              </a:lvl1pPr>
            </a:lstStyle>
            <a:p>
              <a:r>
                <a:rPr lang="pa-IN" dirty="0">
                  <a:solidFill>
                    <a:schemeClr val="tx1"/>
                  </a:solidFill>
                </a:rPr>
                <a:t>ਸੰਚਾਰ</a:t>
              </a:r>
              <a:endParaRPr b="0" dirty="0">
                <a:solidFill>
                  <a:schemeClr val="tx1"/>
                </a:solidFill>
                <a:latin typeface="Arial" panose="020B0604020202020204" pitchFamily="34" charset="0"/>
                <a:cs typeface="Arial" panose="020B0604020202020204" pitchFamily="34" charset="0"/>
              </a:endParaRPr>
            </a:p>
          </p:txBody>
        </p:sp>
        <p:pic>
          <p:nvPicPr>
            <p:cNvPr id="497"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3250" y="0"/>
              <a:ext cx="3382126" cy="3004385"/>
            </a:xfrm>
            <a:prstGeom prst="rect">
              <a:avLst/>
            </a:prstGeom>
            <a:grpFill/>
            <a:ln w="12700" cap="flat">
              <a:noFill/>
              <a:miter lim="400000"/>
            </a:ln>
            <a:effectLst/>
          </p:spPr>
        </p:pic>
        <p:sp>
          <p:nvSpPr>
            <p:cNvPr id="498" name="Arrow 10"/>
            <p:cNvSpPr/>
            <p:nvPr/>
          </p:nvSpPr>
          <p:spPr>
            <a:xfrm rot="5400000">
              <a:off x="2157615" y="306540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blinds(horizontal)">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 calcmode="lin" valueType="num">
                                      <p:cBhvr additive="base">
                                        <p:cTn id="12" dur="1000" fill="hold"/>
                                        <p:tgtEl>
                                          <p:spTgt spid="484"/>
                                        </p:tgtEl>
                                        <p:attrNameLst>
                                          <p:attrName>ppt_x</p:attrName>
                                        </p:attrNameLst>
                                      </p:cBhvr>
                                      <p:tavLst>
                                        <p:tav tm="0">
                                          <p:val>
                                            <p:strVal val="#ppt_x"/>
                                          </p:val>
                                        </p:tav>
                                        <p:tav tm="100000">
                                          <p:val>
                                            <p:strVal val="#ppt_x"/>
                                          </p:val>
                                        </p:tav>
                                      </p:tavLst>
                                    </p:anim>
                                    <p:anim calcmode="lin" valueType="num">
                                      <p:cBhvr additive="base">
                                        <p:cTn id="13" dur="1000" fill="hold"/>
                                        <p:tgtEl>
                                          <p:spTgt spid="48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89"/>
                                        </p:tgtEl>
                                        <p:attrNameLst>
                                          <p:attrName>style.visibility</p:attrName>
                                        </p:attrNameLst>
                                      </p:cBhvr>
                                      <p:to>
                                        <p:strVal val="visible"/>
                                      </p:to>
                                    </p:set>
                                    <p:anim calcmode="lin" valueType="num">
                                      <p:cBhvr additive="base">
                                        <p:cTn id="18" dur="1000" fill="hold"/>
                                        <p:tgtEl>
                                          <p:spTgt spid="489"/>
                                        </p:tgtEl>
                                        <p:attrNameLst>
                                          <p:attrName>ppt_x</p:attrName>
                                        </p:attrNameLst>
                                      </p:cBhvr>
                                      <p:tavLst>
                                        <p:tav tm="0">
                                          <p:val>
                                            <p:strVal val="#ppt_x"/>
                                          </p:val>
                                        </p:tav>
                                        <p:tav tm="100000">
                                          <p:val>
                                            <p:strVal val="#ppt_x"/>
                                          </p:val>
                                        </p:tav>
                                      </p:tavLst>
                                    </p:anim>
                                    <p:anim calcmode="lin" valueType="num">
                                      <p:cBhvr additive="base">
                                        <p:cTn id="19" dur="1000" fill="hold"/>
                                        <p:tgtEl>
                                          <p:spTgt spid="48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94"/>
                                        </p:tgtEl>
                                        <p:attrNameLst>
                                          <p:attrName>style.visibility</p:attrName>
                                        </p:attrNameLst>
                                      </p:cBhvr>
                                      <p:to>
                                        <p:strVal val="visible"/>
                                      </p:to>
                                    </p:set>
                                    <p:anim calcmode="lin" valueType="num">
                                      <p:cBhvr additive="base">
                                        <p:cTn id="24" dur="1000" fill="hold"/>
                                        <p:tgtEl>
                                          <p:spTgt spid="494"/>
                                        </p:tgtEl>
                                        <p:attrNameLst>
                                          <p:attrName>ppt_x</p:attrName>
                                        </p:attrNameLst>
                                      </p:cBhvr>
                                      <p:tavLst>
                                        <p:tav tm="0">
                                          <p:val>
                                            <p:strVal val="#ppt_x"/>
                                          </p:val>
                                        </p:tav>
                                        <p:tav tm="100000">
                                          <p:val>
                                            <p:strVal val="#ppt_x"/>
                                          </p:val>
                                        </p:tav>
                                      </p:tavLst>
                                    </p:anim>
                                    <p:anim calcmode="lin" valueType="num">
                                      <p:cBhvr additive="base">
                                        <p:cTn id="25" dur="1000" fill="hold"/>
                                        <p:tgtEl>
                                          <p:spTgt spid="49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499"/>
                                        </p:tgtEl>
                                        <p:attrNameLst>
                                          <p:attrName>style.visibility</p:attrName>
                                        </p:attrNameLst>
                                      </p:cBhvr>
                                      <p:to>
                                        <p:strVal val="visible"/>
                                      </p:to>
                                    </p:set>
                                    <p:anim calcmode="lin" valueType="num">
                                      <p:cBhvr additive="base">
                                        <p:cTn id="30" dur="1000" fill="hold"/>
                                        <p:tgtEl>
                                          <p:spTgt spid="499"/>
                                        </p:tgtEl>
                                        <p:attrNameLst>
                                          <p:attrName>ppt_x</p:attrName>
                                        </p:attrNameLst>
                                      </p:cBhvr>
                                      <p:tavLst>
                                        <p:tav tm="0">
                                          <p:val>
                                            <p:strVal val="#ppt_x"/>
                                          </p:val>
                                        </p:tav>
                                        <p:tav tm="100000">
                                          <p:val>
                                            <p:strVal val="#ppt_x"/>
                                          </p:val>
                                        </p:tav>
                                      </p:tavLst>
                                    </p:anim>
                                    <p:anim calcmode="lin" valueType="num">
                                      <p:cBhvr additive="base">
                                        <p:cTn id="31" dur="1000" fill="hold"/>
                                        <p:tgtEl>
                                          <p:spTgt spid="4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 name="Group"/>
          <p:cNvGrpSpPr/>
          <p:nvPr/>
        </p:nvGrpSpPr>
        <p:grpSpPr>
          <a:xfrm>
            <a:off x="300010" y="12315300"/>
            <a:ext cx="4601210" cy="995767"/>
            <a:chOff x="0" y="0"/>
            <a:chExt cx="4601208" cy="995765"/>
          </a:xfrm>
        </p:grpSpPr>
        <p:pic>
          <p:nvPicPr>
            <p:cNvPr id="50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0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0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09" name="Group"/>
          <p:cNvGrpSpPr/>
          <p:nvPr/>
        </p:nvGrpSpPr>
        <p:grpSpPr>
          <a:xfrm>
            <a:off x="23097931" y="13055998"/>
            <a:ext cx="2098870" cy="1540535"/>
            <a:chOff x="0" y="2516"/>
            <a:chExt cx="2098868" cy="1540533"/>
          </a:xfrm>
        </p:grpSpPr>
        <p:sp>
          <p:nvSpPr>
            <p:cNvPr id="507" name="13"/>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4</a:t>
              </a:r>
              <a:endParaRPr dirty="0">
                <a:latin typeface="Arial" panose="020B0604020202020204" pitchFamily="34" charset="0"/>
                <a:cs typeface="Arial" panose="020B0604020202020204" pitchFamily="34" charset="0"/>
              </a:endParaRPr>
            </a:p>
          </p:txBody>
        </p:sp>
        <p:pic>
          <p:nvPicPr>
            <p:cNvPr id="50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512" name="Group"/>
          <p:cNvGrpSpPr/>
          <p:nvPr/>
        </p:nvGrpSpPr>
        <p:grpSpPr>
          <a:xfrm>
            <a:off x="452700" y="544224"/>
            <a:ext cx="13257510" cy="1332711"/>
            <a:chOff x="177046" y="0"/>
            <a:chExt cx="13257509" cy="1332710"/>
          </a:xfrm>
        </p:grpSpPr>
        <p:sp>
          <p:nvSpPr>
            <p:cNvPr id="510" name="Rounded Rectangle"/>
            <p:cNvSpPr/>
            <p:nvPr/>
          </p:nvSpPr>
          <p:spPr>
            <a:xfrm>
              <a:off x="177046" y="0"/>
              <a:ext cx="13257509" cy="1332710"/>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11" name="DEFINITIONS - Suspect Case"/>
            <p:cNvSpPr txBox="1"/>
            <p:nvPr/>
          </p:nvSpPr>
          <p:spPr>
            <a:xfrm>
              <a:off x="326630" y="468909"/>
              <a:ext cx="7617469" cy="5950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algn="l">
                <a:defRPr sz="3200" spc="96">
                  <a:solidFill>
                    <a:srgbClr val="002135"/>
                  </a:solidFill>
                </a:defRPr>
              </a:pPr>
              <a:r>
                <a:rPr lang="pa-IN" sz="3200" dirty="0"/>
                <a:t>ਪਰਿਭਾਸ਼ਾਵਾਂ - ਸ਼ੱਕੀ/ਸੰਭਾਵੀ ਇੰਫੈਕਟਿਡ ਵਿਅਕਤੀ</a:t>
              </a:r>
              <a:endParaRPr b="0" cap="all" dirty="0">
                <a:latin typeface="Arial" panose="020B0604020202020204" pitchFamily="34" charset="0"/>
                <a:cs typeface="Arial" panose="020B0604020202020204" pitchFamily="34" charset="0"/>
              </a:endParaRPr>
            </a:p>
          </p:txBody>
        </p:sp>
      </p:grpSp>
      <p:sp>
        <p:nvSpPr>
          <p:cNvPr id="513" name="Rounded Rectangle"/>
          <p:cNvSpPr/>
          <p:nvPr/>
        </p:nvSpPr>
        <p:spPr>
          <a:xfrm>
            <a:off x="442265" y="9746171"/>
            <a:ext cx="22655666" cy="2277016"/>
          </a:xfrm>
          <a:prstGeom prst="roundRect">
            <a:avLst>
              <a:gd name="adj" fmla="val 8366"/>
            </a:avLst>
          </a:pr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14" name="A contact is a person that is involved in any of the following:…"/>
          <p:cNvSpPr txBox="1"/>
          <p:nvPr/>
        </p:nvSpPr>
        <p:spPr>
          <a:xfrm>
            <a:off x="769891" y="9966878"/>
            <a:ext cx="22090110" cy="1826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r>
              <a:rPr lang="pa-IN" sz="2800" dirty="0"/>
              <a:t>ਸੰਪਰਕ ਉਹ ਵਿਅਕਤੀ ਹੈ ਜੋ ਹੇਠ ਲਿੱਖਿਆਂ ਵਿੱਚੋਂ ਕਿਸੇ ਵਿੱਚ ਸ਼ਾਮਲ ਹੈ:</a:t>
            </a:r>
            <a:endParaRPr lang="en-US" sz="2800" dirty="0"/>
          </a:p>
          <a:p>
            <a:pPr algn="l"/>
            <a:r>
              <a:rPr lang="pa-IN" sz="2800" dirty="0"/>
              <a:t>ਉਚਿਤ ਵਿਅਕਤੀਗਤ ਸੁਰੱਖਿਆਤਮਕ ਸਾਜ ਸਮਾਨ (ਪੀਪੀਈ) ਬਿਨਾਂ ਕੋਵਿਡ-19 ਦੇ ਮਰੀਜਾਂ ਨੂੰ ਸਿੱਧੀ ਦੇਖਭਾਲ ਮੁਹਈਆ ਕਰਨ ਵਾਲਾਂ। </a:t>
            </a:r>
            <a:endParaRPr lang="en-US" sz="2800" dirty="0"/>
          </a:p>
          <a:p>
            <a:pPr algn="l"/>
            <a:r>
              <a:rPr lang="pa-IN" sz="2800" dirty="0"/>
              <a:t>ਕੋਵਿਡ-19 ਦੇ ਮਰੀਜ਼ ਨਾਲ ਨਜ਼ਦੀਕੀ ਵਾਤਾਵਰਣ ਵਿੱਚ ਰਹਿਣ ਵਾਲਾ (ਕੰਮ ਦੇ ਸਥਾਨ, ਕਲਾਸਰੂਮ, ਘਰ ਅਤੇ ਇਕੱਠਾਂ ਸਮੇਤ)</a:t>
            </a:r>
            <a:endParaRPr lang="en-US" sz="2800" dirty="0"/>
          </a:p>
          <a:p>
            <a:pPr algn="l"/>
            <a:r>
              <a:rPr lang="pa-IN" sz="2800" dirty="0"/>
              <a:t>ਲੱਛਣਾਂ ਵਾਲੇ ਵਿਅਕਤੀ ਜੋ ਕਿ ਬਾਅਦ ਵਿੱਚ ਕੋਵਿਡ-19 ਲਈ ਪਾਜ਼ੀਟਿਵ  ਪਾਇਆ ਗਿਆ ਨਾਲ ਨਜ਼ਦੀਕ ਬੈਠ ਕੇ (1 ਮੀਟਰ ਤੋਂ ਘੱਟ ਦੂਰੀ) ਤੇ ਇਕੱਠੇ ਸਫ਼ਰ ਕਰਨ ਵਾਲਾ।</a:t>
            </a:r>
            <a:endParaRPr sz="2800" b="0" dirty="0">
              <a:solidFill>
                <a:sysClr val="windowText" lastClr="000000"/>
              </a:solidFill>
              <a:latin typeface="Arial" panose="020B0604020202020204" pitchFamily="34" charset="0"/>
              <a:cs typeface="Arial" panose="020B0604020202020204" pitchFamily="34" charset="0"/>
            </a:endParaRPr>
          </a:p>
        </p:txBody>
      </p:sp>
      <p:grpSp>
        <p:nvGrpSpPr>
          <p:cNvPr id="518" name="Group"/>
          <p:cNvGrpSpPr/>
          <p:nvPr/>
        </p:nvGrpSpPr>
        <p:grpSpPr>
          <a:xfrm>
            <a:off x="602284" y="8432433"/>
            <a:ext cx="9018605" cy="1021626"/>
            <a:chOff x="0" y="0"/>
            <a:chExt cx="9018604" cy="1021624"/>
          </a:xfrm>
        </p:grpSpPr>
        <p:sp>
          <p:nvSpPr>
            <p:cNvPr id="516" name="Rounded Rectangle"/>
            <p:cNvSpPr/>
            <p:nvPr/>
          </p:nvSpPr>
          <p:spPr>
            <a:xfrm>
              <a:off x="0" y="0"/>
              <a:ext cx="901860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17" name="DEFINITIONS - who is a contact"/>
            <p:cNvSpPr txBox="1"/>
            <p:nvPr/>
          </p:nvSpPr>
          <p:spPr>
            <a:xfrm>
              <a:off x="317190" y="218710"/>
              <a:ext cx="4590999" cy="5950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algn="l">
                <a:defRPr sz="3200" spc="96">
                  <a:solidFill>
                    <a:srgbClr val="002135"/>
                  </a:solidFill>
                </a:defRPr>
              </a:pPr>
              <a:r>
                <a:rPr lang="pa-IN" sz="3200" dirty="0"/>
                <a:t>ਪਰਿਭਾਸ਼ਾਵਾਂ - ਸੰਪਰਕ ਕੌਣ ਹੈ</a:t>
              </a:r>
              <a:endParaRPr b="0" cap="all" dirty="0">
                <a:latin typeface="Arial" panose="020B0604020202020204" pitchFamily="34" charset="0"/>
                <a:cs typeface="Arial" panose="020B0604020202020204" pitchFamily="34" charset="0"/>
              </a:endParaRPr>
            </a:p>
          </p:txBody>
        </p:sp>
      </p:grpSp>
      <p:sp>
        <p:nvSpPr>
          <p:cNvPr id="519" name="Rounded Rectangle"/>
          <p:cNvSpPr/>
          <p:nvPr/>
        </p:nvSpPr>
        <p:spPr>
          <a:xfrm>
            <a:off x="487365" y="2449991"/>
            <a:ext cx="23152833" cy="5806136"/>
          </a:xfrm>
          <a:prstGeom prst="roundRect">
            <a:avLst>
              <a:gd name="adj" fmla="val 3822"/>
            </a:avLst>
          </a:prstGeom>
          <a:solidFill>
            <a:srgbClr val="FABE3B"/>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E91D910-C300-6047-9A4D-F421B949C13C}"/>
              </a:ext>
            </a:extLst>
          </p:cNvPr>
          <p:cNvSpPr txBox="1"/>
          <p:nvPr/>
        </p:nvSpPr>
        <p:spPr>
          <a:xfrm>
            <a:off x="743802" y="2452244"/>
            <a:ext cx="22896395" cy="5642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pa-IN" sz="3600" dirty="0"/>
              <a:t>ਸਾਹ ਸੰਬੰਧੀ ਗੰਭੀਰ ਬੀਮਾਰੀ ਵਾਲਾ ਵਿਅਕਤੀ (ਬੁਖਾਰ ਅਤੇ ਸਾਹ ਸੰਬੰਧੀ ਬੀਮਾਰੀ ਦਾ ਘੱਟੋ ਘੱਟ ਇੱਕ ਸੰਕੇਤ/ਲੱਛਣ (ਉਦਾਹਰਣ ਖਾਂਸੀ, ਸਾਹ ਲੈਣ ਵਿੱਚ ਤਕਲੀਫ਼) ਅਤੇ </a:t>
            </a:r>
            <a:endParaRPr lang="en-US" sz="3600" dirty="0"/>
          </a:p>
          <a:p>
            <a:pPr algn="l"/>
            <a:r>
              <a:rPr lang="pa-IN" sz="3600" dirty="0"/>
              <a:t>ਲੱਛਣਾਂ ਦੇ ਦਿੱਖਣ ਤੋਂ ਪਹਿਲਾਂ 14 ਦਿਨਾਂ ਦੌਰਾਨ  ਕੋਵਿਡ-19 ਦੇ ਸਥਾਨਕ ਪਸਾਰ ਵਾਲੇ ਦੇਸ਼/ਇਲਾਕੇ ਜਾਂ ਖੇਤਰ ਦੀ ਯਾਤਰਾ ਕਰਨ ਦੀ ਹਿਸਟਰੀ ਜਾਂ ਨਿਵਾਸੀ </a:t>
            </a:r>
            <a:endParaRPr lang="en-US" sz="3600" dirty="0"/>
          </a:p>
          <a:p>
            <a:pPr algn="l"/>
            <a:r>
              <a:rPr lang="pa-IN" sz="3600" dirty="0"/>
              <a:t>ਜਾਂ </a:t>
            </a:r>
            <a:endParaRPr lang="en-US" sz="3600" dirty="0"/>
          </a:p>
          <a:p>
            <a:pPr algn="l"/>
            <a:r>
              <a:rPr lang="en-US" sz="3600" dirty="0"/>
              <a:t> </a:t>
            </a:r>
            <a:r>
              <a:rPr lang="pa-IN" sz="3600" dirty="0"/>
              <a:t>ਸਾਹ ਸੰਬੰਧੀ ਗੰਭੀਰ ਬੀਮਾਰੀ ਵਾਲਾ ਵਿਅਕਤੀ ਅਤੇ ਲੱਛਣਾਂ ਦੇ ਦਿੱਖਣ ਤੋਂ ਪਹਿਲਾਂ 14 ਦਿਨਾਂ ਦੌਰਾਨ  ਕਿਸੇ ਅਜਿਹੇ ਵਿਅਕਤੀ ਨਾਲ ਸੰਪਰਕ ਜਿਸਨੂੰ ਕਿ ਕੋਵਿਡ-19 ਤੋਂ  ਪੀੜਤ ਹੋਣ ਦੀ ਪੁਸ਼ਟੀ ਹੋਈ ਹੈ। </a:t>
            </a:r>
            <a:endParaRPr lang="en-US" sz="3600" dirty="0"/>
          </a:p>
          <a:p>
            <a:pPr algn="l"/>
            <a:r>
              <a:rPr lang="pa-IN" sz="3600" dirty="0"/>
              <a:t>ਗੰਭੀਰ ਤੀਬਰ ਸਾਹ ਦੇ ਇੰਫੈਕਸ਼ਨ ਵਾਲਾ ਵਿਅਕਤੀ (ਬੁਖਾਰ ਅਤੇ ਸਾਹ ਸੰਬੰਧੀ ਬੀਮਾਰੀ ਦਾ ਘੱਟੋ ਘੱਟ ਇੱਕ ਸੰਕੇਤ/ਲੱਛਣ (ਉਦਾਹਰਣ ਖਾਂਸੀ, ਸਾਹ ਲੈਣ ਵਿੱਚ ਤਕਲੀਫ਼) ਅਤੇ ਹਸਪਤਾਲ ਵਿੱਚ ਦਾਖਲ ਕਰਾਉਣ ਦੀ ਲੋੜ ਅਤੇ ਕੋਈ ਹੋਰ ਹੇਤੁਵਿਗਿਆਨ ਨਹੀਂ ਜੋ ਕਿ ਕਲਿਨੀਕਲ ਪੇਸ਼ਕਾਰੀ ਦੀ ਪੂਰੀ ਤਰ੍ਹਾਂ ਵਿਆਖਿਆ ਕਰਦਾ ਹੈ ਜਾਂ ਅਜਿਹਾ ਕੇਸ ਜਿਸ ਵਾਸਤੇ ਕੋਵਿਡ-19 ਲਈ ਟੈਸਟਿੰਗ ਬੇਨਤੀਜਾ ਰਾਹੀਂ ਹੈ।</a:t>
            </a:r>
            <a:endParaRPr lang="en-US" sz="36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p:bldP spid="5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ounded Rectangle"/>
          <p:cNvSpPr/>
          <p:nvPr/>
        </p:nvSpPr>
        <p:spPr>
          <a:xfrm>
            <a:off x="499271" y="2814124"/>
            <a:ext cx="11665953" cy="9041008"/>
          </a:xfrm>
          <a:prstGeom prst="roundRect">
            <a:avLst>
              <a:gd name="adj" fmla="val 2107"/>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25" name="Rounded Rectangle"/>
          <p:cNvSpPr/>
          <p:nvPr/>
        </p:nvSpPr>
        <p:spPr>
          <a:xfrm>
            <a:off x="7845168" y="795057"/>
            <a:ext cx="8693664" cy="1300118"/>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grpSp>
        <p:nvGrpSpPr>
          <p:cNvPr id="531" name="Group"/>
          <p:cNvGrpSpPr/>
          <p:nvPr/>
        </p:nvGrpSpPr>
        <p:grpSpPr>
          <a:xfrm>
            <a:off x="300010" y="12315300"/>
            <a:ext cx="4601210" cy="995767"/>
            <a:chOff x="0" y="0"/>
            <a:chExt cx="4601208" cy="995765"/>
          </a:xfrm>
        </p:grpSpPr>
        <p:pic>
          <p:nvPicPr>
            <p:cNvPr id="52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2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2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2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3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34" name="Group"/>
          <p:cNvGrpSpPr/>
          <p:nvPr/>
        </p:nvGrpSpPr>
        <p:grpSpPr>
          <a:xfrm>
            <a:off x="23097931" y="13055998"/>
            <a:ext cx="2098870" cy="1540535"/>
            <a:chOff x="0" y="2516"/>
            <a:chExt cx="2098868" cy="1540533"/>
          </a:xfrm>
        </p:grpSpPr>
        <p:sp>
          <p:nvSpPr>
            <p:cNvPr id="532" name="14"/>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5</a:t>
              </a:r>
              <a:endParaRPr dirty="0">
                <a:latin typeface="Arial" panose="020B0604020202020204" pitchFamily="34" charset="0"/>
                <a:cs typeface="Arial" panose="020B0604020202020204" pitchFamily="34" charset="0"/>
              </a:endParaRPr>
            </a:p>
          </p:txBody>
        </p:sp>
        <p:pic>
          <p:nvPicPr>
            <p:cNvPr id="53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35" name="High Risk…"/>
          <p:cNvSpPr txBox="1"/>
          <p:nvPr/>
        </p:nvSpPr>
        <p:spPr>
          <a:xfrm>
            <a:off x="765387" y="3682349"/>
            <a:ext cx="11133722" cy="730456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r>
              <a:rPr lang="pa-IN" sz="3600" dirty="0"/>
              <a:t>ਉੱਚ ਜੋਖਮ </a:t>
            </a:r>
            <a:br>
              <a:rPr lang="en-US" sz="3600" dirty="0"/>
            </a:br>
            <a:endParaRPr lang="en-US" sz="3600" dirty="0"/>
          </a:p>
          <a:p>
            <a:pPr algn="l"/>
            <a:r>
              <a:rPr lang="pa-IN" sz="3600" b="0" dirty="0"/>
              <a:t>ਮਰੀਜ਼ ਦੇ ਸਰੀਰ ਤੋਂ ਨਿਕਲਣ ਵਾਲੇ ਤਰਲ ਪਦਾਰਥਾਂ ਨੂੰ ਛੁਹਿਆ ਹੈ (ਸਾਹ ਨਲੀ ਤੋਂ ਨਿਕਲਣ ਵਾਲੇ ਦ੍ਰਵ, ਖੂਨ, ਉਲਟੀ, ਥੁੱਕ, ਪਿਸ਼ਾਬ, ਮਲ)</a:t>
            </a:r>
            <a:endParaRPr lang="en-US" sz="3600" b="0" dirty="0"/>
          </a:p>
          <a:p>
            <a:pPr algn="l"/>
            <a:r>
              <a:rPr lang="pa-IN" sz="3600" b="0" dirty="0"/>
              <a:t>ਮਰੀਜ਼ ਦੇ ਸਰੀਰ ਨਾਲ ਸਿੱਧਾ ਸੰਪਰਕ, ਹੱਥ ਮਿਲਾਇਆ ਹੈ, ਗਲੇ ਮਿਲਿਆ ਜਾਂ ਦੇਖਭਾਲ ਕੀਤੀ ਹੈ। </a:t>
            </a:r>
            <a:endParaRPr lang="en-US" sz="3600" b="0" dirty="0"/>
          </a:p>
          <a:p>
            <a:pPr algn="l"/>
            <a:r>
              <a:rPr lang="pa-IN" sz="3600" b="0" dirty="0"/>
              <a:t>ਮਰੀਜ਼ ਦੀਆਂ ਚਾਦਰਾਂ, ਕਪੜੇ, ਜਾਂ ਭਾਂਡਿਆਂ ਨੂੰ  ਛੋਹਿਆ ਜਾਂ ਸਾਫ਼ ਕੀਤਾ ਹੈ। </a:t>
            </a:r>
            <a:endParaRPr lang="en-US" sz="3600" b="0" dirty="0"/>
          </a:p>
          <a:p>
            <a:pPr algn="l"/>
            <a:r>
              <a:rPr lang="pa-IN" sz="3600" b="0" dirty="0"/>
              <a:t>ਉਸੇ ਘਰ ਵਿੱਚ ਰਹਿੰਦਾ ਹੈ ਜਿੱਥੇ ਕਿ  ਮਰੀਜ਼ ਰਹਿੰਦਾ ਹੈ। </a:t>
            </a:r>
            <a:endParaRPr lang="en-US" sz="3600" b="0" dirty="0"/>
          </a:p>
          <a:p>
            <a:pPr algn="l"/>
            <a:r>
              <a:rPr lang="pa-IN" sz="3600" b="0" dirty="0"/>
              <a:t>ਬਿਨਾਂ ਸਾਵਧਾਨੀਆਂ ਦੇ ਪੁਸ਼ਟੀ ਹੋਏ ਕੇਸ ਦੇ ਨਜ਼ਦੀਕ (1 ਮੀਟਰ ਤੋਂ ਘੱਟ ਦੂਰੀ) ਆਏਂ ਕੋਈ ਵੀ ਵਿਅਕਤੀ। </a:t>
            </a:r>
            <a:endParaRPr lang="en-US" sz="3600" b="0" dirty="0"/>
          </a:p>
          <a:p>
            <a:pPr algn="l"/>
            <a:r>
              <a:rPr lang="pa-IN" sz="3600" b="0" dirty="0"/>
              <a:t>ਲੱਛਣਾਂ ਵਾਲੇ ਵਿਅਕਤੀ ਜੋ ਕਿ ਬਾਅਦ ਵਿੱਚ ਕੋਵਿਡ-19 ਲਈ ਪਾਜ਼ੀਟਿਵ  ਪਾਇਆ ਗਿਆ ਨਾਲ 6 ਘੰਟੇ ਤੋਂ ਵੱਧ ਸਮੇਂ ਤਕ ਨਜ਼ਦੀਕ ਬੈਠ ਕੇ (1 ਮੀਟਰ ਤੋਂ ਘੱਟ ਦੂਰੀ) ਤੇ ਇਕੱਠੇ ਸਫ਼ਰ ਕਰਨ ਵਾਲੇ ਮੁਸਾਫ਼ਰ। </a:t>
            </a:r>
            <a:endParaRPr lang="en-US" sz="3600" b="0" dirty="0"/>
          </a:p>
        </p:txBody>
      </p:sp>
      <p:sp>
        <p:nvSpPr>
          <p:cNvPr id="523" name="Rounded Rectangle"/>
          <p:cNvSpPr/>
          <p:nvPr/>
        </p:nvSpPr>
        <p:spPr>
          <a:xfrm>
            <a:off x="12475774" y="4710545"/>
            <a:ext cx="11665953" cy="5486400"/>
          </a:xfrm>
          <a:prstGeom prst="roundRect">
            <a:avLst>
              <a:gd name="adj" fmla="val 4195"/>
            </a:avLst>
          </a:prstGeom>
          <a:solidFill>
            <a:schemeClr val="accent1">
              <a:lumMod val="20000"/>
              <a:lumOff val="80000"/>
            </a:schemeClr>
          </a:solidFill>
          <a:ln w="12700">
            <a:miter lim="400000"/>
          </a:ln>
        </p:spPr>
        <p:txBody>
          <a:bodyPr lIns="0" tIns="0" rIns="0" bIns="0" anchor="ct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36" name="Low Risk…"/>
          <p:cNvSpPr txBox="1"/>
          <p:nvPr/>
        </p:nvSpPr>
        <p:spPr>
          <a:xfrm>
            <a:off x="12817011" y="5193688"/>
            <a:ext cx="10983479" cy="450379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r>
              <a:rPr lang="pa-IN" sz="3500" cap="all" dirty="0">
                <a:solidFill>
                  <a:schemeClr val="tx1"/>
                </a:solidFill>
              </a:rPr>
              <a:t>ਘੱਟ ਜੋਖਮ</a:t>
            </a:r>
            <a:br>
              <a:rPr lang="en-US" sz="3500" cap="all" dirty="0">
                <a:solidFill>
                  <a:schemeClr val="tx1"/>
                </a:solidFill>
              </a:rPr>
            </a:br>
            <a:r>
              <a:rPr lang="en-US" sz="3500" b="0" cap="all" dirty="0">
                <a:solidFill>
                  <a:schemeClr val="tx1"/>
                </a:solidFill>
              </a:rPr>
              <a:t> </a:t>
            </a:r>
            <a:br>
              <a:rPr lang="en-US" sz="3500" b="0" cap="all" dirty="0">
                <a:solidFill>
                  <a:schemeClr val="tx1"/>
                </a:solidFill>
              </a:rPr>
            </a:br>
            <a:r>
              <a:rPr lang="pa-IN" sz="3600" b="0" dirty="0"/>
              <a:t>ਇੱਕੋ ਥਾਂ ‘ਤੇ ਇਕੱਠੇ ਰਹੇ ਹਨ (ਸਕੂਲ ਵਿੱਚ ਇੱਕੋ ਕਲਾਸ ਵਿੱਚ/ਇੱਕੋ ਕਮਰੇ ਵਿੱਚ ਕੰਮ ਕੀਤਾ ਹੈ/ਅਜਿਹਾ ਕੁਝ ਹੋਰ ਅਤੇ ਕੋਵਿਡ-19 ਦੇ ਪੱਕੇ ਜਾਂ ਸ਼ੱਕੀ ਕੇਸ ਦੇ ਉੱਚ ਜੋਖਮ ਦੇ ਪ੍ਰਭਾਵ ਵਿੱਚ ਨਹੀਂ ਆਏ ਹਨ)</a:t>
            </a:r>
            <a:br>
              <a:rPr lang="en-US" sz="3600" b="0" dirty="0"/>
            </a:br>
            <a:endParaRPr lang="en-US" sz="3600" b="0" dirty="0"/>
          </a:p>
          <a:p>
            <a:pPr algn="l"/>
            <a:r>
              <a:rPr lang="pa-IN" sz="3600" b="0" dirty="0"/>
              <a:t>ਸਮਾਣ ਮਾਹੌਲ ਵਿੱਚ ਸਫ਼ਰ ਕੀਤਾ ਹੈ (ਬੱਸ/ਰੇਲਗੱਡੀ/ਆਵਾਜਾਈ ਦਾ ਕੋਈ ਸਾਧਨ) ਪਰ ਉੱਚ ਜੋਖਮ ਦੇ ਪ੍ਰਭਾਵ ਵਿੱਚ ਨਹੀਂ ਆਏ ਹਨ</a:t>
            </a:r>
            <a:endParaRPr lang="en-US" sz="3600" b="0" dirty="0"/>
          </a:p>
        </p:txBody>
      </p:sp>
      <p:sp>
        <p:nvSpPr>
          <p:cNvPr id="537" name="TYPES OF CONTACTS"/>
          <p:cNvSpPr txBox="1"/>
          <p:nvPr/>
        </p:nvSpPr>
        <p:spPr>
          <a:xfrm>
            <a:off x="9709264" y="1045065"/>
            <a:ext cx="4911920"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l">
              <a:defRPr sz="4800" spc="96">
                <a:solidFill>
                  <a:srgbClr val="002135"/>
                </a:solidFill>
              </a:defRPr>
            </a:lvl1pPr>
          </a:lstStyle>
          <a:p>
            <a:pPr algn="ctr"/>
            <a:r>
              <a:rPr lang="pa-IN" dirty="0"/>
              <a:t>ਸੰਪਰਕ ਦੀਆਂ ਕਿਸਮਾਂ</a:t>
            </a:r>
            <a:endParaRPr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blinds(horizontal)">
                                      <p:cBhvr>
                                        <p:cTn id="7" dur="1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5">
                                            <p:bg/>
                                          </p:spTgt>
                                        </p:tgtEl>
                                        <p:attrNameLst>
                                          <p:attrName>style.visibility</p:attrName>
                                        </p:attrNameLst>
                                      </p:cBhvr>
                                      <p:to>
                                        <p:strVal val="visible"/>
                                      </p:to>
                                    </p:set>
                                    <p:animEffect transition="in" filter="fade">
                                      <p:cBhvr>
                                        <p:cTn id="17" dur="500"/>
                                        <p:tgtEl>
                                          <p:spTgt spid="53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5">
                                            <p:txEl>
                                              <p:pRg st="0" end="0"/>
                                            </p:txEl>
                                          </p:spTgt>
                                        </p:tgtEl>
                                        <p:attrNameLst>
                                          <p:attrName>style.visibility</p:attrName>
                                        </p:attrNameLst>
                                      </p:cBhvr>
                                      <p:to>
                                        <p:strVal val="visible"/>
                                      </p:to>
                                    </p:set>
                                    <p:animEffect transition="in" filter="fade">
                                      <p:cBhvr>
                                        <p:cTn id="22" dur="500"/>
                                        <p:tgtEl>
                                          <p:spTgt spid="53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3"/>
                                        </p:tgtEl>
                                        <p:attrNameLst>
                                          <p:attrName>style.visibility</p:attrName>
                                        </p:attrNameLst>
                                      </p:cBhvr>
                                      <p:to>
                                        <p:strVal val="visible"/>
                                      </p:to>
                                    </p:set>
                                    <p:animEffect transition="in" filter="fade">
                                      <p:cBhvr>
                                        <p:cTn id="27" dur="1000"/>
                                        <p:tgtEl>
                                          <p:spTgt spid="5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6">
                                            <p:bg/>
                                          </p:spTgt>
                                        </p:tgtEl>
                                        <p:attrNameLst>
                                          <p:attrName>style.visibility</p:attrName>
                                        </p:attrNameLst>
                                      </p:cBhvr>
                                      <p:to>
                                        <p:strVal val="visible"/>
                                      </p:to>
                                    </p:set>
                                    <p:animEffect transition="in" filter="fade">
                                      <p:cBhvr>
                                        <p:cTn id="32" dur="1000"/>
                                        <p:tgtEl>
                                          <p:spTgt spid="536">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6">
                                            <p:txEl>
                                              <p:pRg st="0" end="0"/>
                                            </p:txEl>
                                          </p:spTgt>
                                        </p:tgtEl>
                                        <p:attrNameLst>
                                          <p:attrName>style.visibility</p:attrName>
                                        </p:attrNameLst>
                                      </p:cBhvr>
                                      <p:to>
                                        <p:strVal val="visible"/>
                                      </p:to>
                                    </p:set>
                                    <p:animEffect transition="in" filter="fade">
                                      <p:cBhvr>
                                        <p:cTn id="37" dur="1000"/>
                                        <p:tgtEl>
                                          <p:spTgt spid="53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6">
                                            <p:txEl>
                                              <p:pRg st="1" end="1"/>
                                            </p:txEl>
                                          </p:spTgt>
                                        </p:tgtEl>
                                        <p:attrNameLst>
                                          <p:attrName>style.visibility</p:attrName>
                                        </p:attrNameLst>
                                      </p:cBhvr>
                                      <p:to>
                                        <p:strVal val="visible"/>
                                      </p:to>
                                    </p:set>
                                    <p:animEffect transition="in" filter="fade">
                                      <p:cBhvr>
                                        <p:cTn id="42" dur="1000"/>
                                        <p:tgtEl>
                                          <p:spTgt spid="5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animBg="1"/>
      <p:bldP spid="525" grpId="0" animBg="1"/>
      <p:bldP spid="535" grpId="0" uiExpand="1" build="p" bldLvl="2" animBg="1"/>
      <p:bldP spid="523" grpId="0" animBg="1"/>
      <p:bldP spid="536" grpId="0" build="p" bldLvl="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 name="Group"/>
          <p:cNvGrpSpPr/>
          <p:nvPr/>
        </p:nvGrpSpPr>
        <p:grpSpPr>
          <a:xfrm>
            <a:off x="300010" y="12315300"/>
            <a:ext cx="4601210" cy="995767"/>
            <a:chOff x="0" y="0"/>
            <a:chExt cx="4601208" cy="995765"/>
          </a:xfrm>
        </p:grpSpPr>
        <p:pic>
          <p:nvPicPr>
            <p:cNvPr id="5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48" name="Group"/>
          <p:cNvGrpSpPr/>
          <p:nvPr/>
        </p:nvGrpSpPr>
        <p:grpSpPr>
          <a:xfrm>
            <a:off x="23097931" y="13055998"/>
            <a:ext cx="2098870" cy="1540535"/>
            <a:chOff x="0" y="2516"/>
            <a:chExt cx="2098868" cy="1540533"/>
          </a:xfrm>
        </p:grpSpPr>
        <p:sp>
          <p:nvSpPr>
            <p:cNvPr id="546" name="15"/>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6</a:t>
              </a:r>
              <a:endParaRPr dirty="0">
                <a:latin typeface="Arial" panose="020B0604020202020204" pitchFamily="34" charset="0"/>
                <a:cs typeface="Arial" panose="020B0604020202020204" pitchFamily="34" charset="0"/>
              </a:endParaRPr>
            </a:p>
          </p:txBody>
        </p:sp>
        <p:pic>
          <p:nvPicPr>
            <p:cNvPr id="547"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49" name="Rounded Rectangle"/>
          <p:cNvSpPr/>
          <p:nvPr/>
        </p:nvSpPr>
        <p:spPr>
          <a:xfrm>
            <a:off x="5255007" y="611926"/>
            <a:ext cx="13873986" cy="1072954"/>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50" name="COMMUNITY BASED CONTACT TRACING"/>
          <p:cNvSpPr txBox="1"/>
          <p:nvPr/>
        </p:nvSpPr>
        <p:spPr>
          <a:xfrm>
            <a:off x="6168419" y="805502"/>
            <a:ext cx="12047162" cy="7181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defRPr sz="4000" spc="96">
                <a:solidFill>
                  <a:srgbClr val="002135"/>
                </a:solidFill>
              </a:defRPr>
            </a:lvl1pPr>
          </a:lstStyle>
          <a:p>
            <a:r>
              <a:rPr lang="pa-IN" dirty="0"/>
              <a:t>ਸਮਾਜ (ਸਮੂਹ) ਅਧਾਰਤ ਨਿਗਰਾਨੀ</a:t>
            </a:r>
            <a:endParaRPr b="0" dirty="0">
              <a:latin typeface="Arial" panose="020B0604020202020204" pitchFamily="34" charset="0"/>
              <a:cs typeface="Arial" panose="020B0604020202020204" pitchFamily="34" charset="0"/>
            </a:endParaRPr>
          </a:p>
        </p:txBody>
      </p:sp>
      <p:sp>
        <p:nvSpPr>
          <p:cNvPr id="539" name="Rounded Rectangle"/>
          <p:cNvSpPr/>
          <p:nvPr/>
        </p:nvSpPr>
        <p:spPr>
          <a:xfrm>
            <a:off x="574455" y="2680056"/>
            <a:ext cx="23235091" cy="9228086"/>
          </a:xfrm>
          <a:prstGeom prst="roundRect">
            <a:avLst>
              <a:gd name="adj" fmla="val 2064"/>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51" name="Contact tracing done by visiting the local residence of the contact(s) by Health Personnel,(including ASHA/ANM) Telephone may be used in certain circumstances or for follow-up.…"/>
          <p:cNvSpPr txBox="1"/>
          <p:nvPr/>
        </p:nvSpPr>
        <p:spPr>
          <a:xfrm>
            <a:off x="1251964" y="3741524"/>
            <a:ext cx="18681574" cy="67321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lnSpc>
                <a:spcPct val="120000"/>
              </a:lnSpc>
            </a:pPr>
            <a:r>
              <a:rPr lang="pa-IN" sz="3600" dirty="0"/>
              <a:t>ਸਿਹਤ ਅਮਲੇ ਵੱਲੋਂ ਸੰਪਰਕ (ਕਾਂ) ਦੀ ਸਥਾਨਕ ਰਿਹਾਇਸ਼ ਦਾ ਦੌਰਾ ਕਰਕੇ ਕੀਤੀ ਨਿਗਰਾਨੀ। ਖਾਸ ਹਾਲਾਤ ਵਿੱਚ ਜਾਂ ਫਾਲੋ-ਅੱਪ ਲਈ ਟੈਲੀਫ਼ੋਨ ਵੀ ਵਰਤਿਆ ਜਾਂ ਸਕਦਾ ਹੈ। </a:t>
            </a:r>
            <a:endParaRPr lang="en-US" sz="3600" dirty="0"/>
          </a:p>
          <a:p>
            <a:pPr algn="l">
              <a:lnSpc>
                <a:spcPct val="120000"/>
              </a:lnSpc>
            </a:pPr>
            <a:r>
              <a:rPr lang="pa-IN" sz="3600" dirty="0"/>
              <a:t>ਆਪਣਾ ਪਰਿਚੈ ਕਰਾਓ, ਨਿਗਰਾਨੀ ਦੇ ਉਦੇਸ਼ ਦੀ ਵਿਆਖਿਆ ਕਰੋ, ਨਿਰਧਾਰਿਤ ਫਾਰਮੈਟ ਵਿੱਚ ਡੇਟਾ ਇਕੱਤਰ ਕਰੋ। </a:t>
            </a:r>
            <a:endParaRPr lang="en-US" sz="3600" dirty="0"/>
          </a:p>
          <a:p>
            <a:pPr algn="l">
              <a:lnSpc>
                <a:spcPct val="120000"/>
              </a:lnSpc>
            </a:pPr>
            <a:r>
              <a:rPr lang="pa-IN" sz="3600" dirty="0"/>
              <a:t>ਕੇਸ ਪਰਿਭਾਸ਼ਾ ਅਨੁਸਾਰ ਕੋਵਿਡ-19 ਦੇ ਲੱਛਣਾਂ ਦੇ ਦਿਖਾਈ ਦੇਣ ਲਈ ਕੇਸ ਮਰੀਜ਼ ਦੇ ਆਖਰੀ ਵਾਰ ਪ੍ਰਭਾਵ ਵਿੱਚ ਆਉਣ ਦੇ ਘੱਟੋ ਘੱਟ 28 ਦਿਨਾਂ ਬਾਅਦ ਪੱਕੇ ਕੇਸਾਂ ਦੇ ਸੰਪਰਕਾਂ ਦਾ ਪਤਾ ਲਾਇਆ ਜਾਂਦਾ ਹੈ ਅਤੇ ਨਿਗਰਾਨੀ ਕੀਤੀ ਜਾਂਦੀ ਹੈ।   </a:t>
            </a:r>
            <a:endParaRPr lang="en-US" sz="3600" dirty="0"/>
          </a:p>
          <a:p>
            <a:pPr algn="l">
              <a:lnSpc>
                <a:spcPct val="120000"/>
              </a:lnSpc>
            </a:pPr>
            <a:r>
              <a:rPr lang="en-US" sz="3600" dirty="0"/>
              <a:t> </a:t>
            </a:r>
          </a:p>
          <a:p>
            <a:pPr algn="l">
              <a:lnSpc>
                <a:spcPct val="120000"/>
              </a:lnSpc>
            </a:pPr>
            <a:r>
              <a:rPr lang="pa-IN" sz="3600" dirty="0"/>
              <a:t>ਸੰਪਰਕਾਂ ਬਾਰੇ ਜਾਣਕਾਰੀ ਮਰੀਜ਼/ਉਸਦੇ ਪਰਿਵਾਰ ਦੇਮੈਂਬਰਾਂ, ਮਰੀਜ਼ ਦੇ ਕੰਮ ਦੇ ਸਥਾਨ ਵਿਖੇ ਵਿਅਕਤੀਆਂ ਜਾਂ ਸਕੂਲ ਦੇ ਸਾਥੀਆਂ, ਜਾਂ ਮਰੀਜ਼ ਦੀਆਂ ਹਾਲੀਆ ਗਤੀਵਿਧੀਆਂ ਅਤੇ ਯਾਤਰਾਵਾਂ ਬਾਰੇ ਜਾਣਕਾਰੀ ਰੱਖਣ ਵਾਲੇ ਹੋਰ ਲੋਕਾਂ ਤੋਂ ਹਾਸਲ ਕੀਤੀ ਜਾਂ ਸਕਦੀ ਹੈ। </a:t>
            </a:r>
            <a:endParaRPr lang="en-US" sz="3600" dirty="0"/>
          </a:p>
          <a:p>
            <a:pPr algn="l">
              <a:lnSpc>
                <a:spcPct val="120000"/>
              </a:lnSpc>
            </a:pPr>
            <a:r>
              <a:rPr lang="pa-IN" sz="3600" dirty="0"/>
              <a:t>ਰੋਕਥਾਮ ਵਾਲੇ ਖੇਤਰ ਵਿੱਚ ਏਆਰਆਈ ਨਿਗਰਾਨੀ </a:t>
            </a:r>
            <a:endParaRPr sz="3600" b="0" dirty="0">
              <a:latin typeface="Arial" panose="020B0604020202020204" pitchFamily="34" charset="0"/>
              <a:cs typeface="Arial" panose="020B0604020202020204" pitchFamily="34" charset="0"/>
            </a:endParaRPr>
          </a:p>
        </p:txBody>
      </p:sp>
      <p:pic>
        <p:nvPicPr>
          <p:cNvPr id="552" name="Picture 2" descr="Picture 2"/>
          <p:cNvPicPr>
            <a:picLocks noChangeAspect="1"/>
          </p:cNvPicPr>
          <p:nvPr/>
        </p:nvPicPr>
        <p:blipFill>
          <a:blip r:embed="rId7"/>
          <a:stretch>
            <a:fillRect/>
          </a:stretch>
        </p:blipFill>
        <p:spPr>
          <a:xfrm>
            <a:off x="18897600" y="8152808"/>
            <a:ext cx="5314270" cy="3755333"/>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blinds(horizontal)">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1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
                                            <p:bg/>
                                          </p:spTgt>
                                        </p:tgtEl>
                                        <p:attrNameLst>
                                          <p:attrName>style.visibility</p:attrName>
                                        </p:attrNameLst>
                                      </p:cBhvr>
                                      <p:to>
                                        <p:strVal val="visible"/>
                                      </p:to>
                                    </p:set>
                                    <p:animEffect transition="in" filter="fade">
                                      <p:cBhvr>
                                        <p:cTn id="17" dur="500"/>
                                        <p:tgtEl>
                                          <p:spTgt spid="55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
                                            <p:txEl>
                                              <p:pRg st="0" end="0"/>
                                            </p:txEl>
                                          </p:spTgt>
                                        </p:tgtEl>
                                        <p:attrNameLst>
                                          <p:attrName>style.visibility</p:attrName>
                                        </p:attrNameLst>
                                      </p:cBhvr>
                                      <p:to>
                                        <p:strVal val="visible"/>
                                      </p:to>
                                    </p:set>
                                    <p:animEffect transition="in" filter="fade">
                                      <p:cBhvr>
                                        <p:cTn id="22" dur="500"/>
                                        <p:tgtEl>
                                          <p:spTgt spid="55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
                                            <p:txEl>
                                              <p:pRg st="1" end="1"/>
                                            </p:txEl>
                                          </p:spTgt>
                                        </p:tgtEl>
                                        <p:attrNameLst>
                                          <p:attrName>style.visibility</p:attrName>
                                        </p:attrNameLst>
                                      </p:cBhvr>
                                      <p:to>
                                        <p:strVal val="visible"/>
                                      </p:to>
                                    </p:set>
                                    <p:animEffect transition="in" filter="fade">
                                      <p:cBhvr>
                                        <p:cTn id="27" dur="500"/>
                                        <p:tgtEl>
                                          <p:spTgt spid="55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
                                            <p:txEl>
                                              <p:pRg st="2" end="2"/>
                                            </p:txEl>
                                          </p:spTgt>
                                        </p:tgtEl>
                                        <p:attrNameLst>
                                          <p:attrName>style.visibility</p:attrName>
                                        </p:attrNameLst>
                                      </p:cBhvr>
                                      <p:to>
                                        <p:strVal val="visible"/>
                                      </p:to>
                                    </p:set>
                                    <p:animEffect transition="in" filter="fade">
                                      <p:cBhvr>
                                        <p:cTn id="32" dur="500"/>
                                        <p:tgtEl>
                                          <p:spTgt spid="55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
                                            <p:txEl>
                                              <p:pRg st="3" end="3"/>
                                            </p:txEl>
                                          </p:spTgt>
                                        </p:tgtEl>
                                        <p:attrNameLst>
                                          <p:attrName>style.visibility</p:attrName>
                                        </p:attrNameLst>
                                      </p:cBhvr>
                                      <p:to>
                                        <p:strVal val="visible"/>
                                      </p:to>
                                    </p:set>
                                    <p:animEffect transition="in" filter="fade">
                                      <p:cBhvr>
                                        <p:cTn id="37" dur="500"/>
                                        <p:tgtEl>
                                          <p:spTgt spid="55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1">
                                            <p:txEl>
                                              <p:pRg st="4" end="4"/>
                                            </p:txEl>
                                          </p:spTgt>
                                        </p:tgtEl>
                                        <p:attrNameLst>
                                          <p:attrName>style.visibility</p:attrName>
                                        </p:attrNameLst>
                                      </p:cBhvr>
                                      <p:to>
                                        <p:strVal val="visible"/>
                                      </p:to>
                                    </p:set>
                                    <p:animEffect transition="in" filter="fade">
                                      <p:cBhvr>
                                        <p:cTn id="42" dur="500"/>
                                        <p:tgtEl>
                                          <p:spTgt spid="55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1">
                                            <p:txEl>
                                              <p:pRg st="5" end="5"/>
                                            </p:txEl>
                                          </p:spTgt>
                                        </p:tgtEl>
                                        <p:attrNameLst>
                                          <p:attrName>style.visibility</p:attrName>
                                        </p:attrNameLst>
                                      </p:cBhvr>
                                      <p:to>
                                        <p:strVal val="visible"/>
                                      </p:to>
                                    </p:set>
                                    <p:animEffect transition="in" filter="fade">
                                      <p:cBhvr>
                                        <p:cTn id="47" dur="500"/>
                                        <p:tgtEl>
                                          <p:spTgt spid="551">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52"/>
                                        </p:tgtEl>
                                        <p:attrNameLst>
                                          <p:attrName>style.visibility</p:attrName>
                                        </p:attrNameLst>
                                      </p:cBhvr>
                                      <p:to>
                                        <p:strVal val="visible"/>
                                      </p:to>
                                    </p:set>
                                    <p:animEffect transition="in" filter="fade">
                                      <p:cBhvr>
                                        <p:cTn id="50"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539" grpId="0" animBg="1"/>
      <p:bldP spid="551"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 name="Group"/>
          <p:cNvGrpSpPr/>
          <p:nvPr/>
        </p:nvGrpSpPr>
        <p:grpSpPr>
          <a:xfrm>
            <a:off x="300010" y="12315300"/>
            <a:ext cx="4601210" cy="995767"/>
            <a:chOff x="0" y="0"/>
            <a:chExt cx="4601208" cy="995765"/>
          </a:xfrm>
        </p:grpSpPr>
        <p:pic>
          <p:nvPicPr>
            <p:cNvPr id="55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5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5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5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5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62" name="Group"/>
          <p:cNvGrpSpPr/>
          <p:nvPr/>
        </p:nvGrpSpPr>
        <p:grpSpPr>
          <a:xfrm>
            <a:off x="23097931" y="13055998"/>
            <a:ext cx="2098870" cy="1540535"/>
            <a:chOff x="0" y="2516"/>
            <a:chExt cx="2098868" cy="1540533"/>
          </a:xfrm>
        </p:grpSpPr>
        <p:sp>
          <p:nvSpPr>
            <p:cNvPr id="560" name="1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17</a:t>
              </a:r>
              <a:endParaRPr dirty="0">
                <a:latin typeface="Arial" panose="020B0604020202020204" pitchFamily="34" charset="0"/>
                <a:cs typeface="Arial" panose="020B0604020202020204" pitchFamily="34" charset="0"/>
              </a:endParaRPr>
            </a:p>
          </p:txBody>
        </p:sp>
        <p:pic>
          <p:nvPicPr>
            <p:cNvPr id="56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63" name="Rounded Rectangle"/>
          <p:cNvSpPr/>
          <p:nvPr/>
        </p:nvSpPr>
        <p:spPr>
          <a:xfrm>
            <a:off x="7590767" y="524876"/>
            <a:ext cx="8535922" cy="1300727"/>
          </a:xfrm>
          <a:prstGeom prst="roundRect">
            <a:avLst>
              <a:gd name="adj" fmla="val 14646"/>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64" name="ADVISORY FOR CONTACTS"/>
          <p:cNvSpPr txBox="1"/>
          <p:nvPr/>
        </p:nvSpPr>
        <p:spPr>
          <a:xfrm>
            <a:off x="9011161" y="732470"/>
            <a:ext cx="636167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spc="135">
                <a:solidFill>
                  <a:srgbClr val="002135"/>
                </a:solidFill>
              </a:defRPr>
            </a:lvl1pPr>
          </a:lstStyle>
          <a:p>
            <a:r>
              <a:rPr lang="pa-IN" sz="6000" dirty="0"/>
              <a:t>ਸੰਪਰਕਾਂ ਲਈ ਸਲਾਹ</a:t>
            </a:r>
            <a:r>
              <a:rPr lang="en-IN" sz="6000" dirty="0"/>
              <a:t> </a:t>
            </a:r>
            <a:endParaRPr sz="6000" b="0" dirty="0">
              <a:latin typeface="Arial" panose="020B0604020202020204" pitchFamily="34" charset="0"/>
              <a:cs typeface="Arial" panose="020B0604020202020204" pitchFamily="34" charset="0"/>
            </a:endParaRPr>
          </a:p>
        </p:txBody>
      </p:sp>
      <p:sp>
        <p:nvSpPr>
          <p:cNvPr id="565" name="Rounded Rectangle"/>
          <p:cNvSpPr/>
          <p:nvPr/>
        </p:nvSpPr>
        <p:spPr>
          <a:xfrm>
            <a:off x="12515126" y="2862994"/>
            <a:ext cx="11221511" cy="9155234"/>
          </a:xfrm>
          <a:prstGeom prst="roundRect">
            <a:avLst>
              <a:gd name="adj" fmla="val 24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6" name="SYMPTOMATIC"/>
          <p:cNvSpPr txBox="1"/>
          <p:nvPr/>
        </p:nvSpPr>
        <p:spPr>
          <a:xfrm>
            <a:off x="16509092" y="3113828"/>
            <a:ext cx="323357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b="0" u="sng" spc="135">
                <a:solidFill>
                  <a:srgbClr val="FFFFFF"/>
                </a:solidFill>
              </a:defRPr>
            </a:lvl1pPr>
          </a:lstStyle>
          <a:p>
            <a:r>
              <a:rPr lang="pa-IN" sz="4800" dirty="0">
                <a:solidFill>
                  <a:srgbClr val="000000"/>
                </a:solidFill>
              </a:rPr>
              <a:t>ਜੇ ਲੱਛਣ ਹਨ</a:t>
            </a:r>
            <a:r>
              <a:rPr lang="en-IN" sz="4800" dirty="0">
                <a:solidFill>
                  <a:srgbClr val="000000"/>
                </a:solidFill>
              </a:rPr>
              <a:t> </a:t>
            </a:r>
            <a:endParaRPr sz="4800" dirty="0">
              <a:solidFill>
                <a:srgbClr val="000000"/>
              </a:solidFill>
            </a:endParaRPr>
          </a:p>
        </p:txBody>
      </p:sp>
      <p:sp>
        <p:nvSpPr>
          <p:cNvPr id="567" name="Refer persons with fever and cough and history of contact with a confirmed case within last 28 days for:…"/>
          <p:cNvSpPr txBox="1"/>
          <p:nvPr/>
        </p:nvSpPr>
        <p:spPr>
          <a:xfrm>
            <a:off x="12845776" y="6201968"/>
            <a:ext cx="10820402"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63019" indent="-463019" algn="l" defTabSz="914400">
              <a:lnSpc>
                <a:spcPct val="190000"/>
              </a:lnSpc>
              <a:spcBef>
                <a:spcPts val="1200"/>
              </a:spcBef>
              <a:buSzPct val="100000"/>
              <a:buAutoNum type="arabicPeriod"/>
              <a:defRPr sz="2500" b="0" cap="all">
                <a:solidFill>
                  <a:srgbClr val="FFFFFF"/>
                </a:solidFill>
              </a:defRPr>
            </a:lvl1pPr>
          </a:lstStyle>
          <a:p>
            <a:pPr marL="514350" indent="-514350" defTabSz="825500">
              <a:lnSpc>
                <a:spcPct val="100000"/>
              </a:lnSpc>
              <a:spcBef>
                <a:spcPts val="0"/>
              </a:spcBef>
              <a:buSzTx/>
              <a:buFont typeface="+mj-lt"/>
              <a:buAutoNum type="arabicPeriod"/>
            </a:pPr>
            <a:r>
              <a:rPr lang="pa-IN" sz="3600" b="1" cap="none" dirty="0">
                <a:solidFill>
                  <a:srgbClr val="000000"/>
                </a:solidFill>
              </a:rPr>
              <a:t>ਜੇ ਲੱਛਣ ਨਜ਼ਰ ਆਉਂਦੇ ਹਨ (ਬੁਖਾਰ, ਖਾਂਸੀ, ਸਾਹ ਲਾਈਨ ਵਿੱਚ ਤਕਲੀਫ਼), ਤਾਂ ਮਾਸਕ ਦੀ ਵਰਤੋਂ ਕਰੋ, ਸਵੈ-ਏਕਾਂਤਵਾਸ ਕਰੋ ਅਤੇ ਤੁਰੰਤ ਟੈਲੀਫ਼ੋਨ ਰਾਹੀਂ ਏਐਨਐਮ/ਆਸ਼ਾ/ ਸ਼ਨਾਖਤ ਕੀਤੇ ਸਥਾਨਕ ਸਿਹਤ ਅਧਿਕਾਰੀ ਨੂੰ ਸੂਚਿਤ ਕਰੋ।</a:t>
            </a:r>
            <a:r>
              <a:rPr lang="en-IN" sz="3600" b="1" cap="none" dirty="0">
                <a:solidFill>
                  <a:srgbClr val="000000"/>
                </a:solidFill>
              </a:rPr>
              <a:t> </a:t>
            </a:r>
            <a:endParaRPr lang="en-US" sz="3600" b="1" cap="none" dirty="0">
              <a:solidFill>
                <a:srgbClr val="000000"/>
              </a:solidFill>
            </a:endParaRPr>
          </a:p>
        </p:txBody>
      </p:sp>
      <p:sp>
        <p:nvSpPr>
          <p:cNvPr id="568" name="Rounded Rectangle"/>
          <p:cNvSpPr/>
          <p:nvPr/>
        </p:nvSpPr>
        <p:spPr>
          <a:xfrm>
            <a:off x="647363" y="2862994"/>
            <a:ext cx="11221511" cy="9155234"/>
          </a:xfrm>
          <a:prstGeom prst="roundRect">
            <a:avLst>
              <a:gd name="adj" fmla="val 24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9" name="ASYMPTOMATIC"/>
          <p:cNvSpPr txBox="1"/>
          <p:nvPr/>
        </p:nvSpPr>
        <p:spPr>
          <a:xfrm>
            <a:off x="4291622" y="3113828"/>
            <a:ext cx="3171381"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b="0" u="sng" spc="135"/>
            </a:lvl1pPr>
          </a:lstStyle>
          <a:p>
            <a:r>
              <a:rPr lang="pa-IN" sz="4800" dirty="0"/>
              <a:t>ਲੱਛਣ ਰਹਿਤ</a:t>
            </a:r>
            <a:r>
              <a:rPr lang="en-IN" sz="4800" dirty="0"/>
              <a:t> </a:t>
            </a:r>
            <a:endParaRPr sz="4800" dirty="0">
              <a:ln>
                <a:solidFill>
                  <a:schemeClr val="tx1"/>
                </a:solidFill>
              </a:ln>
              <a:latin typeface="Arial" panose="020B0604020202020204" pitchFamily="34" charset="0"/>
              <a:cs typeface="Arial" panose="020B0604020202020204" pitchFamily="34" charset="0"/>
            </a:endParaRPr>
          </a:p>
        </p:txBody>
      </p:sp>
      <p:sp>
        <p:nvSpPr>
          <p:cNvPr id="570" name="Home Quarantine for at least 28 days after the last exposure with the case.…"/>
          <p:cNvSpPr txBox="1"/>
          <p:nvPr/>
        </p:nvSpPr>
        <p:spPr>
          <a:xfrm>
            <a:off x="839634" y="7320757"/>
            <a:ext cx="10836967" cy="79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236538" indent="-236538" algn="l" defTabSz="914400">
              <a:lnSpc>
                <a:spcPct val="190000"/>
              </a:lnSpc>
              <a:spcBef>
                <a:spcPts val="1200"/>
              </a:spcBef>
              <a:buClr>
                <a:srgbClr val="000000"/>
              </a:buClr>
              <a:buSzPct val="85000"/>
              <a:buAutoNum type="arabicPeriod"/>
              <a:defRPr sz="2500" b="0" cap="all"/>
            </a:pPr>
            <a:endParaRPr lang="en-US" sz="2800"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BD289E0-DCCC-C54A-BB78-C919B7716500}"/>
              </a:ext>
            </a:extLst>
          </p:cNvPr>
          <p:cNvSpPr txBox="1"/>
          <p:nvPr/>
        </p:nvSpPr>
        <p:spPr>
          <a:xfrm>
            <a:off x="988334" y="5020770"/>
            <a:ext cx="10539565"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lvl="0" indent="-514350" algn="l">
              <a:buFont typeface="+mj-lt"/>
              <a:buAutoNum type="arabicPeriod"/>
            </a:pPr>
            <a:r>
              <a:rPr lang="pa-IN" sz="3600" dirty="0"/>
              <a:t>ਕੇਸ ਦੇ ਆਖਰੀ ਵਾਰ ਪ੍ਰਭਾਵ ਵਿੱਚ ਆਉਣ ਮਗਰੋਂ ਘੱਟੋ ਘੱਟ 28 ਦਿਨਾਂ ਲਈ ਘਰ ਵਿੱਚ ਅਲੱਗ ਰਹਿਣਾ। </a:t>
            </a:r>
            <a:endParaRPr lang="en-IN" sz="3600" dirty="0"/>
          </a:p>
          <a:p>
            <a:pPr marL="514350" lvl="0" indent="-514350" algn="l">
              <a:buFont typeface="+mj-lt"/>
              <a:buAutoNum type="arabicPeriod"/>
            </a:pPr>
            <a:r>
              <a:rPr lang="pa-IN" sz="3600" dirty="0"/>
              <a:t>ਬੁਖਾਰ ਚੜ੍ਹਣ ਜਾਂ ਖਾਂਸੀ ਹੋਣ ਤੇ ਸਵੈ-ਨਿਗਰਾਨੀ ਸ਼ੁਰੂ ਕਰੋ ਅਤੇ ਰੋਜ਼ਾਨਾ ਆਧਾਰ ‘ਤੇ ਸੰਪਰਕਾਂ ਦੀ ਸੂਚੀ ਬਰਕਰਾਰ ਰੱਖੋ। </a:t>
            </a:r>
            <a:endParaRPr lang="en-IN" sz="3600" dirty="0"/>
          </a:p>
          <a:p>
            <a:pPr marL="514350" lvl="0" indent="-514350" algn="l">
              <a:buFont typeface="+mj-lt"/>
              <a:buAutoNum type="arabicPeriod"/>
            </a:pPr>
            <a:r>
              <a:rPr lang="pa-IN" sz="3600" dirty="0"/>
              <a:t>ਆਖਰੀ ਵਾਰ ਪ੍ਰਭਾਵ ਵਿੱਚ ਆਉਣ ਮਗਰੋਂ 28 ਦਿਨ ਤਕ ਏਐਨਐਮ/ਆਸ਼ਾ/ ਸ਼ਨਾਖਤ ਕੀਤੇ ਵਿਅਕਤੀ ਦੁਆਰਾ ਸਰਗਰਮ ਨਿਗਰਾਨੀ (ਉਦਾਹਰਣ ਰੋਜ਼ਾਨਾ ਆਧਾਰ ‘ਤੇ ਜਾਂ ਟੈਲੀਫ਼ੋਨ ਕਾੱਲ) </a:t>
            </a:r>
            <a:endParaRPr lang="en-IN" sz="3600" dirty="0"/>
          </a:p>
          <a:p>
            <a:pPr marL="514350" indent="-514350" algn="l">
              <a:buFont typeface="+mj-lt"/>
              <a:buAutoNum type="arabicPeriod"/>
            </a:pPr>
            <a:r>
              <a:rPr lang="pa-IN" sz="3600" dirty="0"/>
              <a:t>ਪੁਸ਼ਟੀ ਹੋਏ ਕੇਸ ਦੇ ਸਿੱਧੇ ਅਤੇ ਉੱਚ-ਜੋਖਮ ਵਾਲੇ ਸੰਪਰਕਾਂ ਦਾ ਉਸਦੇ ਸੰਪਰਕ ਵਿੱਚ ਆਉਣ ਦੇ ਦਿਨ 5 ਤੋਂ ਦਿਨ 14 ਦਰਮਿਆਨ ਟੈਸਟ ਕੀਤਾ ਜਾਣਾ ਚਾਹੀਦਾ ਹੈ। </a:t>
            </a:r>
            <a:endParaRPr kumimoji="0" lang="en-US" sz="36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extLst>
      <p:ext uri="{BB962C8B-B14F-4D97-AF65-F5344CB8AC3E}">
        <p14:creationId xmlns:p14="http://schemas.microsoft.com/office/powerpoint/2010/main" val="863197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p:bldP spid="564" grpId="0" animBg="1"/>
      <p:bldP spid="565" grpId="0" animBg="1"/>
      <p:bldP spid="566" grpId="0" animBg="1"/>
      <p:bldP spid="567" grpId="0" animBg="1"/>
      <p:bldP spid="568" grpId="0" animBg="1"/>
      <p:bldP spid="56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7" name="Group"/>
          <p:cNvGrpSpPr/>
          <p:nvPr/>
        </p:nvGrpSpPr>
        <p:grpSpPr>
          <a:xfrm>
            <a:off x="300010" y="12315300"/>
            <a:ext cx="4601210" cy="995767"/>
            <a:chOff x="0" y="0"/>
            <a:chExt cx="4601208" cy="995765"/>
          </a:xfrm>
        </p:grpSpPr>
        <p:pic>
          <p:nvPicPr>
            <p:cNvPr id="572"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73"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7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7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76"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578" name="Rounded Rectangle"/>
          <p:cNvSpPr/>
          <p:nvPr/>
        </p:nvSpPr>
        <p:spPr>
          <a:xfrm>
            <a:off x="878713" y="454085"/>
            <a:ext cx="5251154"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sz="4000" b="0" dirty="0">
              <a:latin typeface="Arial" panose="020B0604020202020204" pitchFamily="34" charset="0"/>
              <a:cs typeface="Arial" panose="020B0604020202020204" pitchFamily="34" charset="0"/>
            </a:endParaRPr>
          </a:p>
        </p:txBody>
      </p:sp>
      <p:sp>
        <p:nvSpPr>
          <p:cNvPr id="579" name="CASE SCENARIO"/>
          <p:cNvSpPr txBox="1"/>
          <p:nvPr/>
        </p:nvSpPr>
        <p:spPr>
          <a:xfrm>
            <a:off x="1171060" y="534252"/>
            <a:ext cx="4447028" cy="9335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3200" spc="96">
                <a:solidFill>
                  <a:srgbClr val="002135"/>
                </a:solidFill>
              </a:defRPr>
            </a:lvl1pPr>
          </a:lstStyle>
          <a:p>
            <a:pPr algn="ctr"/>
            <a:r>
              <a:rPr lang="pa-IN" sz="5400" dirty="0"/>
              <a:t>ਕੇਸ ਦ੍ਰਿਸ਼</a:t>
            </a:r>
            <a:endParaRPr sz="5400" b="0" dirty="0">
              <a:latin typeface="Arial" panose="020B0604020202020204" pitchFamily="34" charset="0"/>
              <a:cs typeface="Arial" panose="020B0604020202020204" pitchFamily="34" charset="0"/>
            </a:endParaRPr>
          </a:p>
        </p:txBody>
      </p:sp>
      <p:grpSp>
        <p:nvGrpSpPr>
          <p:cNvPr id="582" name="Group"/>
          <p:cNvGrpSpPr/>
          <p:nvPr/>
        </p:nvGrpSpPr>
        <p:grpSpPr>
          <a:xfrm>
            <a:off x="23097931" y="13055629"/>
            <a:ext cx="2098871" cy="1540905"/>
            <a:chOff x="0" y="2147"/>
            <a:chExt cx="2098869" cy="1540903"/>
          </a:xfrm>
        </p:grpSpPr>
        <p:sp>
          <p:nvSpPr>
            <p:cNvPr id="580" name="17"/>
            <p:cNvSpPr/>
            <p:nvPr/>
          </p:nvSpPr>
          <p:spPr>
            <a:xfrm>
              <a:off x="986058" y="2147"/>
              <a:ext cx="1112811" cy="1540903"/>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18 </a:t>
              </a:r>
              <a:endParaRPr dirty="0">
                <a:latin typeface="Arial" panose="020B0604020202020204" pitchFamily="34" charset="0"/>
                <a:cs typeface="Arial" panose="020B0604020202020204" pitchFamily="34" charset="0"/>
              </a:endParaRPr>
            </a:p>
          </p:txBody>
        </p:sp>
        <p:pic>
          <p:nvPicPr>
            <p:cNvPr id="58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83" name="Sunil is a young man of 30 years. He works in Mumbai as a teacher in a small school and has returned back home for Holi. Sunil has been confirmed with infection of SARS-CoV-2 and now his family is worried"/>
          <p:cNvSpPr txBox="1"/>
          <p:nvPr/>
        </p:nvSpPr>
        <p:spPr>
          <a:xfrm>
            <a:off x="695525" y="2542873"/>
            <a:ext cx="10687506" cy="2743315"/>
          </a:xfrm>
          <a:prstGeom prst="rect">
            <a:avLst/>
          </a:prstGeom>
          <a:solidFill>
            <a:schemeClr val="accent1">
              <a:lumMod val="20000"/>
              <a:lumOff val="80000"/>
            </a:schemeClr>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just" defTabSz="914400">
              <a:lnSpc>
                <a:spcPct val="120000"/>
              </a:lnSpc>
              <a:spcBef>
                <a:spcPts val="1200"/>
              </a:spcBef>
              <a:defRPr sz="3600" b="0" cap="small">
                <a:solidFill>
                  <a:srgbClr val="FFFFFF"/>
                </a:solidFill>
              </a:defRPr>
            </a:pPr>
            <a:r>
              <a:rPr lang="pa-IN" sz="3600" b="0" cap="small" dirty="0">
                <a:solidFill>
                  <a:schemeClr val="tx1"/>
                </a:solidFill>
              </a:rPr>
              <a:t>ਸੁਨੀਲ 30 ਸਾਲ ਦਾ ਇੱਕ ਨੌਜਵਾਨ ਹੈ। ਉਹ ਮੁੰਬਈ ਵਿੱਚ ਇੱਕ ਛੋਟੇ ਸਕੂਲ ਵਿੱਚ ਅਧਿਆਪਕ ਵਜੋਂ ਕੰਮ ਕਰਦਾ ਹੈ ਅਤੇ ਹੋਲੀ ਲਈ ਘਰ ਪਰਤਿਆ ਹੈ। ਸੁਨੀਲ ਨੂੰ ਕੋਵਿਡ-19 ਹੋਣ ਦੀ ਪੁਸ਼ਟੀ ਹੋਈ ਹੈ ਅਤੇ ਹੁਣ ਉਸਦਾ ਪਰਿਵਾਰ ਚਿੰਤਿਤ ਹੈ।</a:t>
            </a:r>
            <a:endParaRPr lang="en-US" sz="4400" b="0" dirty="0">
              <a:solidFill>
                <a:schemeClr val="tx1"/>
              </a:solidFill>
              <a:latin typeface="Arial" panose="020B0604020202020204" pitchFamily="34" charset="0"/>
              <a:cs typeface="Arial" panose="020B0604020202020204" pitchFamily="34" charset="0"/>
            </a:endParaRPr>
          </a:p>
        </p:txBody>
      </p:sp>
      <p:sp>
        <p:nvSpPr>
          <p:cNvPr id="584" name="Rounded Rectangle"/>
          <p:cNvSpPr/>
          <p:nvPr/>
        </p:nvSpPr>
        <p:spPr>
          <a:xfrm>
            <a:off x="13019912" y="454085"/>
            <a:ext cx="4556888" cy="1021625"/>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85" name="ANSWERS"/>
          <p:cNvSpPr txBox="1"/>
          <p:nvPr/>
        </p:nvSpPr>
        <p:spPr>
          <a:xfrm>
            <a:off x="13606972" y="506543"/>
            <a:ext cx="3082082" cy="9335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3200" spc="96">
                <a:solidFill>
                  <a:srgbClr val="002135"/>
                </a:solidFill>
              </a:defRPr>
            </a:lvl1pPr>
          </a:lstStyle>
          <a:p>
            <a:pPr algn="ctr"/>
            <a:r>
              <a:rPr lang="pa-IN" sz="5400" dirty="0"/>
              <a:t>ਜਵਾਬ</a:t>
            </a:r>
            <a:endParaRPr sz="5400" b="0" dirty="0">
              <a:latin typeface="Arial" panose="020B0604020202020204" pitchFamily="34" charset="0"/>
              <a:cs typeface="Arial" panose="020B0604020202020204" pitchFamily="34" charset="0"/>
            </a:endParaRPr>
          </a:p>
        </p:txBody>
      </p:sp>
      <p:sp>
        <p:nvSpPr>
          <p:cNvPr id="586" name="Ensure that all members in the family have been given the advise to follow…"/>
          <p:cNvSpPr txBox="1"/>
          <p:nvPr/>
        </p:nvSpPr>
        <p:spPr>
          <a:xfrm>
            <a:off x="13000969" y="1712086"/>
            <a:ext cx="10687505" cy="10720888"/>
          </a:xfrm>
          <a:prstGeom prst="rect">
            <a:avLst/>
          </a:prstGeom>
          <a:solidFill>
            <a:schemeClr val="accent1">
              <a:lumMod val="20000"/>
              <a:lumOff val="80000"/>
            </a:schemeClr>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lnSpc>
                <a:spcPct val="120000"/>
              </a:lnSpc>
            </a:pPr>
            <a:r>
              <a:rPr lang="pa-IN" sz="3600" b="0" dirty="0"/>
              <a:t>ਯਕੀਨੀ ਬਣਾਓ ਕਿ ਪਰਿਵਾਰ ਦੇ ਸਾਰੇ ਮੈਂਬਰਾਂ ਨੂੰ ਪਾਲਣਾ ਕਰਨ ਬਾਰੇ ਸਲਾਹ ਦਿੱਤੀ ਹੈ। </a:t>
            </a:r>
            <a:endParaRPr lang="en-US" sz="3600" b="0" dirty="0"/>
          </a:p>
          <a:p>
            <a:pPr algn="l">
              <a:lnSpc>
                <a:spcPct val="120000"/>
              </a:lnSpc>
            </a:pPr>
            <a:r>
              <a:rPr lang="pa-IN" sz="3600" b="0" dirty="0"/>
              <a:t>ਜੇ ਕਿਸੇ ਸਹਾਇਤਾ ਦੀ ਜ਼ਰੂਰਤ ਹੈ ਤਾਂ ਸਹਾਇਤਾ </a:t>
            </a:r>
            <a:endParaRPr lang="en-US" sz="3600" b="0" dirty="0"/>
          </a:p>
          <a:p>
            <a:pPr algn="l">
              <a:lnSpc>
                <a:spcPct val="120000"/>
              </a:lnSpc>
            </a:pPr>
            <a:r>
              <a:rPr lang="pa-IN" sz="3600" b="0" dirty="0"/>
              <a:t>ਕਰੋ। </a:t>
            </a:r>
            <a:endParaRPr lang="en-US" sz="3600" b="0" dirty="0"/>
          </a:p>
          <a:p>
            <a:pPr algn="l">
              <a:lnSpc>
                <a:spcPct val="120000"/>
              </a:lnSpc>
            </a:pPr>
            <a:r>
              <a:rPr lang="pa-IN" sz="3600" b="0" dirty="0"/>
              <a:t>ਪਰਿਵਾਰ ਜਦੋਂ ਏਕਾਂਤਵਾਸ ਵਿੱਚ ਹਨ ਤਾਂ ਉਹਨਾਂ ਨੂੰ ਕਰਿਆਨੇ ਜਾਂ ਸਬਜ਼ੀਆਂ ਵਰਗੀਆਂ ਰੋਜ਼ਾਨਾ ਦੀ ਸਪਲਾਈ ਲਾਈਨ ਲਈ ਉਹਨਾਂ ਲਈ ਮਦਦ ਦਾ ਪ੍ਰਬੰਧ ਕਰੋ। </a:t>
            </a:r>
            <a:endParaRPr lang="en-US" sz="3600" b="0" dirty="0"/>
          </a:p>
          <a:p>
            <a:pPr algn="l">
              <a:lnSpc>
                <a:spcPct val="120000"/>
              </a:lnSpc>
            </a:pPr>
            <a:r>
              <a:rPr lang="pa-IN" sz="3600" b="0" dirty="0"/>
              <a:t>ਹੱਥਾਂ ਦੀ ਸਫਾਈ ਅਤੇ ਸਾਹ ਸੰਬੰਧੀ ਸਫਾਈ ਬਾਰੇ ਜਾਣਕਾਰੀ ਦੀ ਜਾਂਚ ਕਰੋ। </a:t>
            </a:r>
            <a:endParaRPr lang="en-US" sz="3600" b="0" dirty="0"/>
          </a:p>
          <a:p>
            <a:pPr algn="l">
              <a:lnSpc>
                <a:spcPct val="120000"/>
              </a:lnSpc>
            </a:pPr>
            <a:r>
              <a:rPr lang="pa-IN" sz="3600" b="0" dirty="0"/>
              <a:t>ਜਾਂਚ ਕਰੋ ਕਿ ਪਰਿਵਾਰ ਦੇ ਜਿਸ ਮੈਂਬਰ ਦੇ ਕੇਸ ਦੀ ਪੁਸ਼ਟੀ ਹੋਈ ਹੈ ਵੱਲੋਂ ਵਰਤੇ ਗਏ ਸਾਰੇ ਕੱਪੜੇ ਅਤੇ ਹੋਰ ਸਮਾਨ ਨੂੰ ਕੀਟਾਣੂ ਮੁਕਤ ਕੀਤਾ ਗਿਆ ਹੈ। </a:t>
            </a:r>
            <a:endParaRPr lang="en-US" sz="3600" b="0" dirty="0"/>
          </a:p>
          <a:p>
            <a:pPr algn="l">
              <a:lnSpc>
                <a:spcPct val="120000"/>
              </a:lnSpc>
            </a:pPr>
            <a:r>
              <a:rPr lang="pa-IN" sz="3600" b="0" dirty="0"/>
              <a:t>ਪਰਿਵਾਰ ਨਾਲ ਅਕਸਰ ਗੱਲਬਾਤ ਕਰਦੇ ਰਹੋ ਭਾਵੇਂ ਮੋਬਾਈਲ ‘ਤੇ ਹੀ ਅਤੇ ਪਰਿਵਾਰ ਦੇ ਹੋਰ ਦੋਸਤਾਂ ਨੂੰ ਉਹਨਾਂ ਨਾਲ ਫੋਨ ‘ਤੇ ਗੱਲਬਾਤ ਕਰਨ ਲਈ ਉਤਸ਼ਾਹਤ ਕਰੋ। ਇਸ ਨਾਲ ਉਹਨਾਂ ਨੂੰ ਅਲਗ ਰਹਿਣ ਦੇ ਅਹਿਸਾਸ ਨਾਲ ਨਿਪਟਣ ਵਿੱਚ ਮਦਦ ਮਿਲੇਗੀ।</a:t>
            </a:r>
            <a:endParaRPr sz="3600" b="0" dirty="0">
              <a:solidFill>
                <a:schemeClr val="tx1"/>
              </a:solidFill>
              <a:latin typeface="Arial" panose="020B0604020202020204" pitchFamily="34" charset="0"/>
              <a:cs typeface="Arial" panose="020B0604020202020204" pitchFamily="34" charset="0"/>
            </a:endParaRPr>
          </a:p>
        </p:txBody>
      </p:sp>
      <p:grpSp>
        <p:nvGrpSpPr>
          <p:cNvPr id="592" name="Group"/>
          <p:cNvGrpSpPr/>
          <p:nvPr/>
        </p:nvGrpSpPr>
        <p:grpSpPr>
          <a:xfrm>
            <a:off x="1086083" y="5802713"/>
            <a:ext cx="10087568" cy="6081379"/>
            <a:chOff x="0" y="854042"/>
            <a:chExt cx="10204607" cy="6379196"/>
          </a:xfrm>
        </p:grpSpPr>
        <p:pic>
          <p:nvPicPr>
            <p:cNvPr id="587"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798185" y="1868588"/>
              <a:ext cx="2663763" cy="3872599"/>
            </a:xfrm>
            <a:prstGeom prst="rect">
              <a:avLst/>
            </a:prstGeom>
            <a:ln w="12700" cap="flat">
              <a:noFill/>
              <a:miter lim="400000"/>
            </a:ln>
            <a:effectLst/>
          </p:spPr>
        </p:pic>
        <p:pic>
          <p:nvPicPr>
            <p:cNvPr id="588"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913345" y="854042"/>
              <a:ext cx="2531050" cy="5008943"/>
            </a:xfrm>
            <a:prstGeom prst="rect">
              <a:avLst/>
            </a:prstGeom>
            <a:ln w="12700" cap="flat">
              <a:noFill/>
              <a:miter lim="400000"/>
            </a:ln>
            <a:effectLst/>
          </p:spPr>
        </p:pic>
        <p:grpSp>
          <p:nvGrpSpPr>
            <p:cNvPr id="591" name="Group"/>
            <p:cNvGrpSpPr/>
            <p:nvPr/>
          </p:nvGrpSpPr>
          <p:grpSpPr>
            <a:xfrm>
              <a:off x="0" y="5674859"/>
              <a:ext cx="10204607" cy="1558379"/>
              <a:chOff x="0" y="0"/>
              <a:chExt cx="10204606" cy="1558377"/>
            </a:xfrm>
          </p:grpSpPr>
          <p:sp>
            <p:nvSpPr>
              <p:cNvPr id="589" name="Rounded Rectangle"/>
              <p:cNvSpPr/>
              <p:nvPr/>
            </p:nvSpPr>
            <p:spPr>
              <a:xfrm>
                <a:off x="0" y="0"/>
                <a:ext cx="10204606" cy="1558377"/>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chemeClr val="accent1">
                        <a:lumOff val="-13575"/>
                      </a:schemeClr>
                    </a:solidFill>
                  </a:defRPr>
                </a:pPr>
                <a:endParaRPr b="0" dirty="0">
                  <a:latin typeface="Arial" panose="020B0604020202020204" pitchFamily="34" charset="0"/>
                  <a:cs typeface="Arial" panose="020B0604020202020204" pitchFamily="34" charset="0"/>
                </a:endParaRPr>
              </a:p>
            </p:txBody>
          </p:sp>
          <p:sp>
            <p:nvSpPr>
              <p:cNvPr id="590" name="QUESTION: What will you do?"/>
              <p:cNvSpPr txBox="1"/>
              <p:nvPr/>
            </p:nvSpPr>
            <p:spPr>
              <a:xfrm>
                <a:off x="540646" y="303658"/>
                <a:ext cx="9123314" cy="9793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algn="l">
                  <a:defRPr sz="3800" cap="all"/>
                </a:lvl1pPr>
              </a:lstStyle>
              <a:p>
                <a:pPr algn="ctr"/>
                <a:r>
                  <a:rPr lang="pa-IN" sz="5400" dirty="0"/>
                  <a:t>ਪ੍ਰਸ਼ਨ : ਤੁਸੀਂ ਕੀ ਕਰੋਗੇ?</a:t>
                </a:r>
                <a:endParaRPr sz="5400" b="0" dirty="0">
                  <a:latin typeface="Arial" panose="020B0604020202020204" pitchFamily="34" charset="0"/>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blinds(horizontal)">
                                      <p:cBhvr>
                                        <p:cTn id="7" dur="1000"/>
                                        <p:tgtEl>
                                          <p:spTgt spid="5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8"/>
                                        </p:tgtEl>
                                        <p:attrNameLst>
                                          <p:attrName>style.visibility</p:attrName>
                                        </p:attrNameLst>
                                      </p:cBhvr>
                                      <p:to>
                                        <p:strVal val="visible"/>
                                      </p:to>
                                    </p:set>
                                    <p:animEffect transition="in" filter="blinds(horizontal)">
                                      <p:cBhvr>
                                        <p:cTn id="10" dur="1000"/>
                                        <p:tgtEl>
                                          <p:spTgt spid="5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3"/>
                                        </p:tgtEl>
                                        <p:attrNameLst>
                                          <p:attrName>style.visibility</p:attrName>
                                        </p:attrNameLst>
                                      </p:cBhvr>
                                      <p:to>
                                        <p:strVal val="visible"/>
                                      </p:to>
                                    </p:set>
                                    <p:animEffect transition="in" filter="fade">
                                      <p:cBhvr>
                                        <p:cTn id="15" dur="1000"/>
                                        <p:tgtEl>
                                          <p:spTgt spid="5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2"/>
                                        </p:tgtEl>
                                        <p:attrNameLst>
                                          <p:attrName>style.visibility</p:attrName>
                                        </p:attrNameLst>
                                      </p:cBhvr>
                                      <p:to>
                                        <p:strVal val="visible"/>
                                      </p:to>
                                    </p:set>
                                    <p:animEffect transition="in" filter="fade">
                                      <p:cBhvr>
                                        <p:cTn id="20" dur="500"/>
                                        <p:tgtEl>
                                          <p:spTgt spid="59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5"/>
                                        </p:tgtEl>
                                        <p:attrNameLst>
                                          <p:attrName>style.visibility</p:attrName>
                                        </p:attrNameLst>
                                      </p:cBhvr>
                                      <p:to>
                                        <p:strVal val="visible"/>
                                      </p:to>
                                    </p:set>
                                    <p:animEffect transition="in" filter="dissolve">
                                      <p:cBhvr>
                                        <p:cTn id="25" dur="500"/>
                                        <p:tgtEl>
                                          <p:spTgt spid="58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84"/>
                                        </p:tgtEl>
                                        <p:attrNameLst>
                                          <p:attrName>style.visibility</p:attrName>
                                        </p:attrNameLst>
                                      </p:cBhvr>
                                      <p:to>
                                        <p:strVal val="visible"/>
                                      </p:to>
                                    </p:set>
                                    <p:animEffect transition="in" filter="dissolve">
                                      <p:cBhvr>
                                        <p:cTn id="28" dur="500"/>
                                        <p:tgtEl>
                                          <p:spTgt spid="58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86">
                                            <p:bg/>
                                          </p:spTgt>
                                        </p:tgtEl>
                                        <p:attrNameLst>
                                          <p:attrName>style.visibility</p:attrName>
                                        </p:attrNameLst>
                                      </p:cBhvr>
                                      <p:to>
                                        <p:strVal val="visible"/>
                                      </p:to>
                                    </p:set>
                                    <p:animEffect transition="in" filter="dissolve">
                                      <p:cBhvr>
                                        <p:cTn id="33" dur="500"/>
                                        <p:tgtEl>
                                          <p:spTgt spid="586">
                                            <p:bg/>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86">
                                            <p:txEl>
                                              <p:pRg st="0" end="0"/>
                                            </p:txEl>
                                          </p:spTgt>
                                        </p:tgtEl>
                                        <p:attrNameLst>
                                          <p:attrName>style.visibility</p:attrName>
                                        </p:attrNameLst>
                                      </p:cBhvr>
                                      <p:to>
                                        <p:strVal val="visible"/>
                                      </p:to>
                                    </p:set>
                                    <p:animEffect transition="in" filter="dissolve">
                                      <p:cBhvr>
                                        <p:cTn id="38" dur="500"/>
                                        <p:tgtEl>
                                          <p:spTgt spid="58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86">
                                            <p:txEl>
                                              <p:pRg st="1" end="1"/>
                                            </p:txEl>
                                          </p:spTgt>
                                        </p:tgtEl>
                                        <p:attrNameLst>
                                          <p:attrName>style.visibility</p:attrName>
                                        </p:attrNameLst>
                                      </p:cBhvr>
                                      <p:to>
                                        <p:strVal val="visible"/>
                                      </p:to>
                                    </p:set>
                                    <p:animEffect transition="in" filter="dissolve">
                                      <p:cBhvr>
                                        <p:cTn id="43" dur="500"/>
                                        <p:tgtEl>
                                          <p:spTgt spid="58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86">
                                            <p:txEl>
                                              <p:pRg st="2" end="2"/>
                                            </p:txEl>
                                          </p:spTgt>
                                        </p:tgtEl>
                                        <p:attrNameLst>
                                          <p:attrName>style.visibility</p:attrName>
                                        </p:attrNameLst>
                                      </p:cBhvr>
                                      <p:to>
                                        <p:strVal val="visible"/>
                                      </p:to>
                                    </p:set>
                                    <p:animEffect transition="in" filter="dissolve">
                                      <p:cBhvr>
                                        <p:cTn id="48" dur="500"/>
                                        <p:tgtEl>
                                          <p:spTgt spid="58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86">
                                            <p:txEl>
                                              <p:pRg st="3" end="3"/>
                                            </p:txEl>
                                          </p:spTgt>
                                        </p:tgtEl>
                                        <p:attrNameLst>
                                          <p:attrName>style.visibility</p:attrName>
                                        </p:attrNameLst>
                                      </p:cBhvr>
                                      <p:to>
                                        <p:strVal val="visible"/>
                                      </p:to>
                                    </p:set>
                                    <p:animEffect transition="in" filter="dissolve">
                                      <p:cBhvr>
                                        <p:cTn id="53" dur="500"/>
                                        <p:tgtEl>
                                          <p:spTgt spid="58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86">
                                            <p:txEl>
                                              <p:pRg st="4" end="4"/>
                                            </p:txEl>
                                          </p:spTgt>
                                        </p:tgtEl>
                                        <p:attrNameLst>
                                          <p:attrName>style.visibility</p:attrName>
                                        </p:attrNameLst>
                                      </p:cBhvr>
                                      <p:to>
                                        <p:strVal val="visible"/>
                                      </p:to>
                                    </p:set>
                                    <p:animEffect transition="in" filter="dissolve">
                                      <p:cBhvr>
                                        <p:cTn id="58" dur="500"/>
                                        <p:tgtEl>
                                          <p:spTgt spid="58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86">
                                            <p:txEl>
                                              <p:pRg st="5" end="5"/>
                                            </p:txEl>
                                          </p:spTgt>
                                        </p:tgtEl>
                                        <p:attrNameLst>
                                          <p:attrName>style.visibility</p:attrName>
                                        </p:attrNameLst>
                                      </p:cBhvr>
                                      <p:to>
                                        <p:strVal val="visible"/>
                                      </p:to>
                                    </p:set>
                                    <p:animEffect transition="in" filter="dissolve">
                                      <p:cBhvr>
                                        <p:cTn id="63" dur="500"/>
                                        <p:tgtEl>
                                          <p:spTgt spid="586">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586">
                                            <p:txEl>
                                              <p:pRg st="6" end="6"/>
                                            </p:txEl>
                                          </p:spTgt>
                                        </p:tgtEl>
                                        <p:attrNameLst>
                                          <p:attrName>style.visibility</p:attrName>
                                        </p:attrNameLst>
                                      </p:cBhvr>
                                      <p:to>
                                        <p:strVal val="visible"/>
                                      </p:to>
                                    </p:set>
                                    <p:animEffect transition="in" filter="dissolve">
                                      <p:cBhvr>
                                        <p:cTn id="68" dur="500"/>
                                        <p:tgtEl>
                                          <p:spTgt spid="5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0" animBg="1"/>
      <p:bldP spid="579" grpId="0" animBg="1"/>
      <p:bldP spid="583" grpId="0" animBg="1"/>
      <p:bldP spid="584" grpId="0" animBg="1"/>
      <p:bldP spid="585" grpId="0" animBg="1"/>
      <p:bldP spid="58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7" name="Group"/>
          <p:cNvGrpSpPr/>
          <p:nvPr/>
        </p:nvGrpSpPr>
        <p:grpSpPr>
          <a:xfrm>
            <a:off x="300010" y="12315300"/>
            <a:ext cx="4601210" cy="995767"/>
            <a:chOff x="0" y="0"/>
            <a:chExt cx="4601208" cy="995765"/>
          </a:xfrm>
        </p:grpSpPr>
        <p:pic>
          <p:nvPicPr>
            <p:cNvPr id="60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0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0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0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0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10" name="Group"/>
          <p:cNvGrpSpPr/>
          <p:nvPr/>
        </p:nvGrpSpPr>
        <p:grpSpPr>
          <a:xfrm>
            <a:off x="23097931" y="13055998"/>
            <a:ext cx="2098870" cy="1540535"/>
            <a:chOff x="0" y="2516"/>
            <a:chExt cx="2098868" cy="1540533"/>
          </a:xfrm>
        </p:grpSpPr>
        <p:sp>
          <p:nvSpPr>
            <p:cNvPr id="608" name="18"/>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60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611"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2" name="SESSION 4"/>
          <p:cNvSpPr txBox="1"/>
          <p:nvPr/>
        </p:nvSpPr>
        <p:spPr>
          <a:xfrm>
            <a:off x="10330751" y="2185282"/>
            <a:ext cx="3722498"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pa-IN" dirty="0"/>
              <a:t>ਸੈਸ਼ਨ 4</a:t>
            </a:r>
            <a:endParaRPr b="0" dirty="0">
              <a:latin typeface="Arial" panose="020B0604020202020204" pitchFamily="34" charset="0"/>
              <a:cs typeface="Arial" panose="020B0604020202020204" pitchFamily="34" charset="0"/>
            </a:endParaRPr>
          </a:p>
        </p:txBody>
      </p:sp>
      <p:sp>
        <p:nvSpPr>
          <p:cNvPr id="613" name="SUPPORTIVE PUBLIC HEALTH SERVICES: COMMUNITY HOUSEHOLDS"/>
          <p:cNvSpPr txBox="1"/>
          <p:nvPr/>
        </p:nvSpPr>
        <p:spPr>
          <a:xfrm>
            <a:off x="8043428" y="3905392"/>
            <a:ext cx="8297144"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pa-IN" sz="3600" dirty="0"/>
              <a:t>ਸਹਾਇਕ ਜਨਤਕ ਸਿਹਤ ਸੇਵਾਵਾਂ : ਸਮਾਜਕ ਘਰ </a:t>
            </a:r>
            <a:endParaRPr sz="3600" b="0" dirty="0">
              <a:latin typeface="Arial" panose="020B0604020202020204" pitchFamily="34" charset="0"/>
              <a:cs typeface="Arial" panose="020B0604020202020204" pitchFamily="34" charset="0"/>
            </a:endParaRPr>
          </a:p>
        </p:txBody>
      </p:sp>
      <p:sp>
        <p:nvSpPr>
          <p:cNvPr id="614"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65D2A4-D26F-F44F-A741-A2CE8499F89F}"/>
              </a:ext>
            </a:extLst>
          </p:cNvPr>
          <p:cNvGrpSpPr/>
          <p:nvPr/>
        </p:nvGrpSpPr>
        <p:grpSpPr>
          <a:xfrm>
            <a:off x="102217" y="5937438"/>
            <a:ext cx="5941387" cy="5953848"/>
            <a:chOff x="102217" y="5937438"/>
            <a:chExt cx="5941387" cy="5953848"/>
          </a:xfrm>
        </p:grpSpPr>
        <p:sp>
          <p:nvSpPr>
            <p:cNvPr id="594"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98"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5" name="CREATE…"/>
            <p:cNvSpPr txBox="1"/>
            <p:nvPr/>
          </p:nvSpPr>
          <p:spPr>
            <a:xfrm>
              <a:off x="1048247" y="10201865"/>
              <a:ext cx="3963024" cy="127214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800"/>
              </a:pPr>
              <a:r>
                <a:rPr lang="pa-IN" sz="3800" dirty="0"/>
                <a:t>ਸਹਾਇਕ ਵਾਤਾਵਰਣ ਦ</a:t>
              </a:r>
              <a:br>
                <a:rPr lang="en-US" sz="3800" dirty="0"/>
              </a:br>
              <a:r>
                <a:rPr lang="pa-IN" sz="3800" dirty="0"/>
                <a:t> ਸਿਰਜਣਾ </a:t>
              </a:r>
              <a:endParaRPr b="0" dirty="0">
                <a:latin typeface="Arial" panose="020B0604020202020204" pitchFamily="34" charset="0"/>
                <a:cs typeface="Arial" panose="020B0604020202020204" pitchFamily="34" charset="0"/>
              </a:endParaRPr>
            </a:p>
          </p:txBody>
        </p:sp>
        <p:pic>
          <p:nvPicPr>
            <p:cNvPr id="619"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686" y="5937438"/>
              <a:ext cx="4999918" cy="2148026"/>
            </a:xfrm>
            <a:prstGeom prst="rect">
              <a:avLst/>
            </a:prstGeom>
            <a:ln w="12700">
              <a:miter lim="400000"/>
            </a:ln>
          </p:spPr>
        </p:pic>
      </p:grpSp>
      <p:grpSp>
        <p:nvGrpSpPr>
          <p:cNvPr id="5" name="Group 4">
            <a:extLst>
              <a:ext uri="{FF2B5EF4-FFF2-40B4-BE49-F238E27FC236}">
                <a16:creationId xmlns:a16="http://schemas.microsoft.com/office/drawing/2014/main" id="{0575D6BA-9DCA-6E49-9EA2-6CD41EADAD90}"/>
              </a:ext>
            </a:extLst>
          </p:cNvPr>
          <p:cNvGrpSpPr/>
          <p:nvPr/>
        </p:nvGrpSpPr>
        <p:grpSpPr>
          <a:xfrm>
            <a:off x="18426696" y="6205120"/>
            <a:ext cx="5855087" cy="5669975"/>
            <a:chOff x="18426696" y="6205120"/>
            <a:chExt cx="5855087" cy="5669975"/>
          </a:xfrm>
          <a:solidFill>
            <a:schemeClr val="accent1">
              <a:lumMod val="20000"/>
              <a:lumOff val="80000"/>
            </a:schemeClr>
          </a:solidFill>
        </p:grpSpPr>
        <p:sp>
          <p:nvSpPr>
            <p:cNvPr id="597"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01"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7" name="HOME CARE"/>
            <p:cNvSpPr txBox="1"/>
            <p:nvPr/>
          </p:nvSpPr>
          <p:spPr>
            <a:xfrm>
              <a:off x="19982068" y="10494252"/>
              <a:ext cx="2744341" cy="687368"/>
            </a:xfrm>
            <a:prstGeom prst="rect">
              <a:avLst/>
            </a:prstGeom>
            <a:grp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800" spc="-341">
                  <a:solidFill>
                    <a:srgbClr val="FFFFFF"/>
                  </a:solidFill>
                </a:defRPr>
              </a:lvl1pPr>
            </a:lstStyle>
            <a:p>
              <a:r>
                <a:rPr lang="pa-IN" dirty="0">
                  <a:solidFill>
                    <a:srgbClr val="000000"/>
                  </a:solidFill>
                </a:rPr>
                <a:t>ਘਰ ਵਿੱਚ ਦੇਖਭਾਲ </a:t>
              </a:r>
              <a:endParaRPr b="0" dirty="0">
                <a:solidFill>
                  <a:srgbClr val="000000"/>
                </a:solidFill>
                <a:latin typeface="Arial" panose="020B0604020202020204" pitchFamily="34" charset="0"/>
                <a:cs typeface="Arial" panose="020B0604020202020204" pitchFamily="34" charset="0"/>
              </a:endParaRPr>
            </a:p>
          </p:txBody>
        </p:sp>
        <p:pic>
          <p:nvPicPr>
            <p:cNvPr id="620" name="Image" descr="Image"/>
            <p:cNvPicPr>
              <a:picLocks noChangeAspect="1"/>
            </p:cNvPicPr>
            <p:nvPr/>
          </p:nvPicPr>
          <p:blipFill>
            <a:blip r:embed="rId7"/>
            <a:stretch>
              <a:fillRect/>
            </a:stretch>
          </p:blipFill>
          <p:spPr>
            <a:xfrm>
              <a:off x="19448250" y="6205120"/>
              <a:ext cx="3210488" cy="2060886"/>
            </a:xfrm>
            <a:prstGeom prst="rect">
              <a:avLst/>
            </a:prstGeom>
            <a:grpFill/>
            <a:ln w="12700">
              <a:miter lim="400000"/>
            </a:ln>
          </p:spPr>
        </p:pic>
      </p:grpSp>
      <p:grpSp>
        <p:nvGrpSpPr>
          <p:cNvPr id="4" name="Group 3">
            <a:extLst>
              <a:ext uri="{FF2B5EF4-FFF2-40B4-BE49-F238E27FC236}">
                <a16:creationId xmlns:a16="http://schemas.microsoft.com/office/drawing/2014/main" id="{1CDD5C92-2E2B-0F46-8466-F18A2FF4A42B}"/>
              </a:ext>
            </a:extLst>
          </p:cNvPr>
          <p:cNvGrpSpPr/>
          <p:nvPr/>
        </p:nvGrpSpPr>
        <p:grpSpPr>
          <a:xfrm>
            <a:off x="12318536" y="5999846"/>
            <a:ext cx="5855086" cy="5891440"/>
            <a:chOff x="12318536" y="5999846"/>
            <a:chExt cx="5855086" cy="5891440"/>
          </a:xfrm>
        </p:grpSpPr>
        <p:sp>
          <p:nvSpPr>
            <p:cNvPr id="596"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00"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8" name="HOME…"/>
            <p:cNvSpPr txBox="1"/>
            <p:nvPr/>
          </p:nvSpPr>
          <p:spPr>
            <a:xfrm>
              <a:off x="13526104" y="10201865"/>
              <a:ext cx="3996074" cy="127214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800"/>
              </a:pPr>
              <a:r>
                <a:rPr lang="pa-IN" sz="3800" dirty="0"/>
                <a:t>ਘਰ ਵਿੱਚ ਏਕਾਂਤਵਾਸ -</a:t>
              </a:r>
              <a:br>
                <a:rPr lang="en-US" sz="3800" dirty="0"/>
              </a:br>
              <a:r>
                <a:rPr lang="pa-IN" sz="3800" dirty="0"/>
                <a:t>ਪਰਿਵਾਰਕ ਮੈਂਬਰ </a:t>
              </a:r>
              <a:endParaRPr b="0" dirty="0">
                <a:latin typeface="Arial" panose="020B0604020202020204" pitchFamily="34" charset="0"/>
                <a:cs typeface="Arial" panose="020B0604020202020204" pitchFamily="34" charset="0"/>
              </a:endParaRPr>
            </a:p>
          </p:txBody>
        </p:sp>
        <p:pic>
          <p:nvPicPr>
            <p:cNvPr id="621" name="Image" descr="Image"/>
            <p:cNvPicPr>
              <a:picLocks noChangeAspect="1"/>
            </p:cNvPicPr>
            <p:nvPr/>
          </p:nvPicPr>
          <p:blipFill>
            <a:blip r:embed="rId8"/>
            <a:stretch>
              <a:fillRect/>
            </a:stretch>
          </p:blipFill>
          <p:spPr>
            <a:xfrm>
              <a:off x="13436801" y="5999846"/>
              <a:ext cx="3618557" cy="2471434"/>
            </a:xfrm>
            <a:prstGeom prst="rect">
              <a:avLst/>
            </a:prstGeom>
            <a:ln w="12700">
              <a:miter lim="400000"/>
            </a:ln>
          </p:spPr>
        </p:pic>
      </p:grpSp>
      <p:grpSp>
        <p:nvGrpSpPr>
          <p:cNvPr id="3" name="Group 2">
            <a:extLst>
              <a:ext uri="{FF2B5EF4-FFF2-40B4-BE49-F238E27FC236}">
                <a16:creationId xmlns:a16="http://schemas.microsoft.com/office/drawing/2014/main" id="{E7378C2E-52C2-1941-9505-3A4C6E84BEC5}"/>
              </a:ext>
            </a:extLst>
          </p:cNvPr>
          <p:cNvGrpSpPr/>
          <p:nvPr/>
        </p:nvGrpSpPr>
        <p:grpSpPr>
          <a:xfrm>
            <a:off x="6210377" y="5702243"/>
            <a:ext cx="5855086" cy="6172852"/>
            <a:chOff x="6210377" y="5702243"/>
            <a:chExt cx="5855086" cy="6172852"/>
          </a:xfrm>
          <a:solidFill>
            <a:schemeClr val="accent1">
              <a:lumMod val="20000"/>
              <a:lumOff val="80000"/>
            </a:schemeClr>
          </a:solidFill>
        </p:grpSpPr>
        <p:sp>
          <p:nvSpPr>
            <p:cNvPr id="595"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99"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6" name="HOME…"/>
            <p:cNvSpPr txBox="1"/>
            <p:nvPr/>
          </p:nvSpPr>
          <p:spPr>
            <a:xfrm>
              <a:off x="6759064" y="10494252"/>
              <a:ext cx="4757713" cy="687368"/>
            </a:xfrm>
            <a:prstGeom prst="rect">
              <a:avLst/>
            </a:prstGeom>
            <a:grp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800">
                  <a:solidFill>
                    <a:srgbClr val="FFFFFF"/>
                  </a:solidFill>
                </a:defRPr>
              </a:pPr>
              <a:r>
                <a:rPr lang="pa-IN" sz="3800" dirty="0">
                  <a:solidFill>
                    <a:schemeClr val="tx1"/>
                  </a:solidFill>
                </a:rPr>
                <a:t>ਘਰ ਵਿੱਚ ਏਕਾਂਤਵਾਸ - ਸਵੈ </a:t>
              </a:r>
              <a:endParaRPr b="0" dirty="0">
                <a:solidFill>
                  <a:schemeClr val="tx1"/>
                </a:solidFill>
                <a:latin typeface="Arial" panose="020B0604020202020204" pitchFamily="34" charset="0"/>
                <a:cs typeface="Arial" panose="020B0604020202020204" pitchFamily="34" charset="0"/>
              </a:endParaRPr>
            </a:p>
          </p:txBody>
        </p:sp>
        <p:pic>
          <p:nvPicPr>
            <p:cNvPr id="622"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43648" y="5702243"/>
              <a:ext cx="2547262" cy="2971585"/>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blinds(horizontal)">
                                      <p:cBhvr>
                                        <p:cTn id="7" dur="1000"/>
                                        <p:tgtEl>
                                          <p:spTgt spid="6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blinds(horizontal)">
                                      <p:cBhvr>
                                        <p:cTn id="10" dur="1000"/>
                                        <p:tgtEl>
                                          <p:spTgt spid="6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13"/>
                                        </p:tgtEl>
                                        <p:attrNameLst>
                                          <p:attrName>style.visibility</p:attrName>
                                        </p:attrNameLst>
                                      </p:cBhvr>
                                      <p:to>
                                        <p:strVal val="visible"/>
                                      </p:to>
                                    </p:set>
                                    <p:animEffect transition="in" filter="blinds(horizontal)">
                                      <p:cBhvr>
                                        <p:cTn id="13" dur="1000"/>
                                        <p:tgtEl>
                                          <p:spTgt spid="6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1"/>
                                        </p:tgtEl>
                                        <p:attrNameLst>
                                          <p:attrName>style.visibility</p:attrName>
                                        </p:attrNameLst>
                                      </p:cBhvr>
                                      <p:to>
                                        <p:strVal val="visible"/>
                                      </p:to>
                                    </p:set>
                                    <p:animEffect transition="in" filter="blinds(horizontal)">
                                      <p:cBhvr>
                                        <p:cTn id="16" dur="1000"/>
                                        <p:tgtEl>
                                          <p:spTgt spid="6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 grpId="0" animBg="1"/>
      <p:bldP spid="612" grpId="0" animBg="1"/>
      <p:bldP spid="613" grpId="0" animBg="1"/>
      <p:bldP spid="6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p:cNvGrpSpPr/>
          <p:nvPr/>
        </p:nvGrpSpPr>
        <p:grpSpPr>
          <a:xfrm>
            <a:off x="300010" y="12315300"/>
            <a:ext cx="4601210" cy="995767"/>
            <a:chOff x="0" y="0"/>
            <a:chExt cx="4601208" cy="995765"/>
          </a:xfrm>
        </p:grpSpPr>
        <p:pic>
          <p:nvPicPr>
            <p:cNvPr id="13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3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13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39" name="Group"/>
          <p:cNvGrpSpPr/>
          <p:nvPr/>
        </p:nvGrpSpPr>
        <p:grpSpPr>
          <a:xfrm>
            <a:off x="5990376" y="359990"/>
            <a:ext cx="12403249" cy="1297968"/>
            <a:chOff x="0" y="0"/>
            <a:chExt cx="12403248" cy="1297966"/>
          </a:xfrm>
        </p:grpSpPr>
        <p:sp>
          <p:nvSpPr>
            <p:cNvPr id="137" name="Rounded Rectangle"/>
            <p:cNvSpPr/>
            <p:nvPr/>
          </p:nvSpPr>
          <p:spPr>
            <a:xfrm>
              <a:off x="0" y="0"/>
              <a:ext cx="12403248"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8" name="WHAT ARE WE GOING TO LEARN?"/>
            <p:cNvSpPr txBox="1"/>
            <p:nvPr/>
          </p:nvSpPr>
          <p:spPr>
            <a:xfrm>
              <a:off x="3342411" y="212966"/>
              <a:ext cx="5718425" cy="8720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pPr lvl="0">
                <a:defRPr/>
              </a:pPr>
              <a:r>
                <a:rPr lang="pa-IN" dirty="0"/>
                <a:t>ਅਸੀਂ ਕੀ ਸਿੱਖਣ ਵਾਲੇ ਹਾਂ?</a:t>
              </a:r>
              <a:r>
                <a:rPr lang="en-US" dirty="0"/>
                <a:t> </a:t>
              </a:r>
              <a:endParaRPr kumimoji="0" sz="5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grpSp>
      <p:grpSp>
        <p:nvGrpSpPr>
          <p:cNvPr id="149" name="Group"/>
          <p:cNvGrpSpPr/>
          <p:nvPr/>
        </p:nvGrpSpPr>
        <p:grpSpPr>
          <a:xfrm>
            <a:off x="9559197" y="2563318"/>
            <a:ext cx="5265607" cy="5265604"/>
            <a:chOff x="0" y="0"/>
            <a:chExt cx="5265605" cy="5265602"/>
          </a:xfrm>
        </p:grpSpPr>
        <p:sp>
          <p:nvSpPr>
            <p:cNvPr id="140" name="Rounded Rectangle"/>
            <p:cNvSpPr/>
            <p:nvPr/>
          </p:nvSpPr>
          <p:spPr>
            <a:xfrm>
              <a:off x="0" y="0"/>
              <a:ext cx="5265605" cy="5265602"/>
            </a:xfrm>
            <a:prstGeom prst="roundRect">
              <a:avLst>
                <a:gd name="adj" fmla="val 2995"/>
              </a:avLst>
            </a:pr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41" name="Image" descr="Image"/>
            <p:cNvPicPr>
              <a:picLocks noChangeAspect="1"/>
            </p:cNvPicPr>
            <p:nvPr/>
          </p:nvPicPr>
          <p:blipFill>
            <a:blip r:embed="rId6"/>
            <a:stretch>
              <a:fillRect/>
            </a:stretch>
          </p:blipFill>
          <p:spPr>
            <a:xfrm>
              <a:off x="701095" y="1165448"/>
              <a:ext cx="3817406" cy="3724742"/>
            </a:xfrm>
            <a:prstGeom prst="rect">
              <a:avLst/>
            </a:prstGeom>
            <a:ln w="12700" cap="flat">
              <a:noFill/>
              <a:miter lim="400000"/>
            </a:ln>
            <a:effectLst>
              <a:outerShdw dist="25400" dir="5400000" rotWithShape="0">
                <a:srgbClr val="000000"/>
              </a:outerShdw>
            </a:effectLst>
          </p:spPr>
        </p:pic>
        <p:pic>
          <p:nvPicPr>
            <p:cNvPr id="142" name="Image" descr="Image"/>
            <p:cNvPicPr>
              <a:picLocks noChangeAspect="1"/>
            </p:cNvPicPr>
            <p:nvPr/>
          </p:nvPicPr>
          <p:blipFill>
            <a:blip r:embed="rId7"/>
            <a:stretch>
              <a:fillRect/>
            </a:stretch>
          </p:blipFill>
          <p:spPr>
            <a:xfrm>
              <a:off x="66095" y="959225"/>
              <a:ext cx="924134" cy="901702"/>
            </a:xfrm>
            <a:prstGeom prst="rect">
              <a:avLst/>
            </a:prstGeom>
            <a:ln w="12700" cap="flat">
              <a:noFill/>
              <a:miter lim="400000"/>
            </a:ln>
            <a:effectLst>
              <a:outerShdw dist="25400" dir="5400000" rotWithShape="0">
                <a:srgbClr val="000000"/>
              </a:outerShdw>
            </a:effectLst>
          </p:spPr>
        </p:pic>
        <p:pic>
          <p:nvPicPr>
            <p:cNvPr id="143" name="Image" descr="Image"/>
            <p:cNvPicPr>
              <a:picLocks noChangeAspect="1"/>
            </p:cNvPicPr>
            <p:nvPr/>
          </p:nvPicPr>
          <p:blipFill>
            <a:blip r:embed="rId8"/>
            <a:stretch>
              <a:fillRect/>
            </a:stretch>
          </p:blipFill>
          <p:spPr>
            <a:xfrm>
              <a:off x="4229303" y="3904507"/>
              <a:ext cx="554529" cy="541068"/>
            </a:xfrm>
            <a:prstGeom prst="rect">
              <a:avLst/>
            </a:prstGeom>
            <a:ln w="12700" cap="flat">
              <a:noFill/>
              <a:miter lim="400000"/>
            </a:ln>
            <a:effectLst>
              <a:outerShdw dist="25400" dir="5400000" rotWithShape="0">
                <a:srgbClr val="000000"/>
              </a:outerShdw>
            </a:effectLst>
          </p:spPr>
        </p:pic>
        <p:pic>
          <p:nvPicPr>
            <p:cNvPr id="144" name="Image" descr="Image"/>
            <p:cNvPicPr>
              <a:picLocks noChangeAspect="1"/>
            </p:cNvPicPr>
            <p:nvPr/>
          </p:nvPicPr>
          <p:blipFill>
            <a:blip r:embed="rId8"/>
            <a:stretch>
              <a:fillRect/>
            </a:stretch>
          </p:blipFill>
          <p:spPr>
            <a:xfrm>
              <a:off x="3512842" y="4691907"/>
              <a:ext cx="554529" cy="541068"/>
            </a:xfrm>
            <a:prstGeom prst="rect">
              <a:avLst/>
            </a:prstGeom>
            <a:ln w="12700" cap="flat">
              <a:noFill/>
              <a:miter lim="400000"/>
            </a:ln>
            <a:effectLst>
              <a:outerShdw dist="25400" dir="5400000" rotWithShape="0">
                <a:srgbClr val="000000"/>
              </a:outerShdw>
            </a:effectLst>
          </p:spPr>
        </p:pic>
        <p:pic>
          <p:nvPicPr>
            <p:cNvPr id="145" name="Image" descr="Image"/>
            <p:cNvPicPr>
              <a:picLocks noChangeAspect="1"/>
            </p:cNvPicPr>
            <p:nvPr/>
          </p:nvPicPr>
          <p:blipFill>
            <a:blip r:embed="rId9"/>
            <a:stretch>
              <a:fillRect/>
            </a:stretch>
          </p:blipFill>
          <p:spPr>
            <a:xfrm>
              <a:off x="4480439" y="1004877"/>
              <a:ext cx="304763" cy="297364"/>
            </a:xfrm>
            <a:prstGeom prst="rect">
              <a:avLst/>
            </a:prstGeom>
            <a:ln w="12700" cap="flat">
              <a:noFill/>
              <a:miter lim="400000"/>
            </a:ln>
            <a:effectLst>
              <a:outerShdw dist="25400" dir="5400000" rotWithShape="0">
                <a:srgbClr val="000000"/>
              </a:outerShdw>
            </a:effectLst>
          </p:spPr>
        </p:pic>
        <p:pic>
          <p:nvPicPr>
            <p:cNvPr id="146" name="Image" descr="Image"/>
            <p:cNvPicPr>
              <a:picLocks noChangeAspect="1"/>
            </p:cNvPicPr>
            <p:nvPr/>
          </p:nvPicPr>
          <p:blipFill>
            <a:blip r:embed="rId9"/>
            <a:stretch>
              <a:fillRect/>
            </a:stretch>
          </p:blipFill>
          <p:spPr>
            <a:xfrm>
              <a:off x="3963973" y="1261394"/>
              <a:ext cx="304763" cy="297364"/>
            </a:xfrm>
            <a:prstGeom prst="rect">
              <a:avLst/>
            </a:prstGeom>
            <a:ln w="12700" cap="flat">
              <a:noFill/>
              <a:miter lim="400000"/>
            </a:ln>
            <a:effectLst>
              <a:outerShdw dist="25400" dir="5400000" rotWithShape="0">
                <a:srgbClr val="000000"/>
              </a:outerShdw>
            </a:effectLst>
          </p:spPr>
        </p:pic>
        <p:pic>
          <p:nvPicPr>
            <p:cNvPr id="147" name="Image" descr="Image"/>
            <p:cNvPicPr>
              <a:picLocks noChangeAspect="1"/>
            </p:cNvPicPr>
            <p:nvPr/>
          </p:nvPicPr>
          <p:blipFill>
            <a:blip r:embed="rId9"/>
            <a:stretch>
              <a:fillRect/>
            </a:stretch>
          </p:blipFill>
          <p:spPr>
            <a:xfrm>
              <a:off x="3614723" y="930176"/>
              <a:ext cx="304763" cy="297364"/>
            </a:xfrm>
            <a:prstGeom prst="rect">
              <a:avLst/>
            </a:prstGeom>
            <a:ln w="12700" cap="flat">
              <a:noFill/>
              <a:miter lim="400000"/>
            </a:ln>
            <a:effectLst>
              <a:outerShdw dist="25400" dir="5400000" rotWithShape="0">
                <a:srgbClr val="000000"/>
              </a:outerShdw>
            </a:effectLst>
          </p:spPr>
        </p:pic>
        <p:sp>
          <p:nvSpPr>
            <p:cNvPr id="148" name="COVID-19"/>
            <p:cNvSpPr txBox="1"/>
            <p:nvPr/>
          </p:nvSpPr>
          <p:spPr>
            <a:xfrm>
              <a:off x="1044226" y="38093"/>
              <a:ext cx="3177151" cy="902811"/>
            </a:xfrm>
            <a:prstGeom prst="rect">
              <a:avLst/>
            </a:prstGeom>
            <a:noFill/>
            <a:ln w="12700" cap="flat">
              <a:noFill/>
              <a:miter lim="400000"/>
            </a:ln>
            <a:effectLst>
              <a:outerShdw dist="25400"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200">
                  <a:solidFill>
                    <a:srgbClr val="5D467C"/>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200" b="0" u="none" strike="noStrike" kern="0" cap="none" spc="0" normalizeH="0" baseline="0" noProof="0" dirty="0">
                  <a:ln>
                    <a:noFill/>
                  </a:ln>
                  <a:solidFill>
                    <a:srgbClr val="5D467C"/>
                  </a:solidFill>
                  <a:effectLst/>
                  <a:uLnTx/>
                  <a:uFillTx/>
                  <a:latin typeface="Arial" panose="020B0604020202020204" pitchFamily="34" charset="0"/>
                  <a:cs typeface="Arial" panose="020B0604020202020204" pitchFamily="34" charset="0"/>
                  <a:sym typeface="Gill Sans"/>
                </a:rPr>
                <a:t>COVID-19</a:t>
              </a:r>
            </a:p>
          </p:txBody>
        </p:sp>
      </p:grpSp>
      <p:grpSp>
        <p:nvGrpSpPr>
          <p:cNvPr id="157" name="Group"/>
          <p:cNvGrpSpPr/>
          <p:nvPr/>
        </p:nvGrpSpPr>
        <p:grpSpPr>
          <a:xfrm>
            <a:off x="5093596" y="8698341"/>
            <a:ext cx="6611874" cy="4525357"/>
            <a:chOff x="0" y="0"/>
            <a:chExt cx="6611873" cy="4525355"/>
          </a:xfrm>
        </p:grpSpPr>
        <p:sp>
          <p:nvSpPr>
            <p:cNvPr id="150" name="Rounded Rectangle"/>
            <p:cNvSpPr/>
            <p:nvPr/>
          </p:nvSpPr>
          <p:spPr>
            <a:xfrm>
              <a:off x="2746158" y="1057813"/>
              <a:ext cx="3865715"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51" name="TextBox 24"/>
            <p:cNvSpPr txBox="1"/>
            <p:nvPr/>
          </p:nvSpPr>
          <p:spPr>
            <a:xfrm>
              <a:off x="2950807" y="1239863"/>
              <a:ext cx="3456416" cy="25545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l"/>
              <a:r>
                <a:rPr lang="pa-IN" sz="2000" dirty="0"/>
                <a:t>ਸਮੂਹਕ ਨਿਗਰਾਨੀ </a:t>
              </a:r>
              <a:endParaRPr lang="en-US" sz="2000" dirty="0"/>
            </a:p>
            <a:p>
              <a:pPr algn="l"/>
              <a:r>
                <a:rPr lang="pa-IN" sz="2000" b="0" dirty="0"/>
                <a:t>ਸੈਸ਼ਨ ਵਿੱਚ ਸੰਪਰਕ ਦਾ ਪਤਾ ਲਾਉਣ ਬਾਰੇ ਪ੍ਰੋਟੋਕੋਲ, ਸੰਪਰਕ ਦੀ ਸ਼ਨਾਖਤ ਕਰਨ, ਅਤੇ ਉਹਨਾਂ ਲੋਕਾਂ ਦੀ ਮੱਦਦ ਕਰਨ, ਬਿਮਾਰੀ ਤੋਂ ਪ੍ਰਭਾਵਿਤ ਹੋਣ ਦੇ ਸ਼ਕ ਵਾਲੇ , ਲੱਛਣਾਂ ਵਾਲੇ ਜਾਂ ਲੱਛਣ ਰਹਿਤ ਕੇਸਾਂ ਸੰਬੰਧੀ ਦਿਸ਼ਾ ਨਿਰਦੇਸ਼ਾਂ ਬਾਰੇ ਵਿਚਾਰ ਵਟਾਂਦਰਾ ਹੋਏਗਾ। </a:t>
              </a:r>
              <a:endParaRPr kumimoji="0" sz="2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52" name="Arrow 11"/>
            <p:cNvSpPr/>
            <p:nvPr/>
          </p:nvSpPr>
          <p:spPr>
            <a:xfrm rot="16200000">
              <a:off x="5718553"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nvGrpSpPr>
            <p:cNvPr id="155" name="Group 3"/>
            <p:cNvGrpSpPr/>
            <p:nvPr/>
          </p:nvGrpSpPr>
          <p:grpSpPr>
            <a:xfrm>
              <a:off x="0" y="1541954"/>
              <a:ext cx="2758433" cy="2983401"/>
              <a:chOff x="0" y="0"/>
              <a:chExt cx="2758432" cy="2983400"/>
            </a:xfrm>
          </p:grpSpPr>
          <p:pic>
            <p:nvPicPr>
              <p:cNvPr id="153" name="Image" descr="Image"/>
              <p:cNvPicPr>
                <a:picLocks noChangeAspect="1"/>
              </p:cNvPicPr>
              <p:nvPr/>
            </p:nvPicPr>
            <p:blipFill>
              <a:blip r:embed="rId10"/>
              <a:stretch>
                <a:fillRect/>
              </a:stretch>
            </p:blipFill>
            <p:spPr>
              <a:xfrm>
                <a:off x="0" y="0"/>
                <a:ext cx="2758433" cy="1869441"/>
              </a:xfrm>
              <a:prstGeom prst="rect">
                <a:avLst/>
              </a:prstGeom>
              <a:ln w="12700" cap="flat">
                <a:noFill/>
                <a:miter lim="400000"/>
              </a:ln>
              <a:effectLst/>
            </p:spPr>
          </p:pic>
          <p:pic>
            <p:nvPicPr>
              <p:cNvPr id="154" name="Image" descr="Image"/>
              <p:cNvPicPr>
                <a:picLocks noChangeAspect="1"/>
              </p:cNvPicPr>
              <p:nvPr/>
            </p:nvPicPr>
            <p:blipFill>
              <a:blip r:embed="rId11"/>
              <a:stretch>
                <a:fillRect/>
              </a:stretch>
            </p:blipFill>
            <p:spPr>
              <a:xfrm>
                <a:off x="1150123" y="1113958"/>
                <a:ext cx="1281017" cy="1869443"/>
              </a:xfrm>
              <a:prstGeom prst="rect">
                <a:avLst/>
              </a:prstGeom>
              <a:ln w="12700" cap="flat">
                <a:noFill/>
                <a:miter lim="400000"/>
              </a:ln>
              <a:effectLst/>
            </p:spPr>
          </p:pic>
        </p:grpSp>
        <p:sp>
          <p:nvSpPr>
            <p:cNvPr id="156" name="3"/>
            <p:cNvSpPr txBox="1"/>
            <p:nvPr/>
          </p:nvSpPr>
          <p:spPr>
            <a:xfrm>
              <a:off x="5824935" y="1044715"/>
              <a:ext cx="490062"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3</a:t>
              </a:r>
            </a:p>
          </p:txBody>
        </p:sp>
      </p:grpSp>
      <p:grpSp>
        <p:nvGrpSpPr>
          <p:cNvPr id="163" name="Group"/>
          <p:cNvGrpSpPr/>
          <p:nvPr/>
        </p:nvGrpSpPr>
        <p:grpSpPr>
          <a:xfrm>
            <a:off x="12992544" y="8698341"/>
            <a:ext cx="6866731" cy="4127010"/>
            <a:chOff x="0" y="0"/>
            <a:chExt cx="6866729" cy="4127008"/>
          </a:xfrm>
        </p:grpSpPr>
        <p:sp>
          <p:nvSpPr>
            <p:cNvPr id="158" name="Rounded Rectangle"/>
            <p:cNvSpPr/>
            <p:nvPr/>
          </p:nvSpPr>
          <p:spPr>
            <a:xfrm>
              <a:off x="0" y="1057813"/>
              <a:ext cx="3865715"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59" name="TextBox 24"/>
            <p:cNvSpPr txBox="1"/>
            <p:nvPr/>
          </p:nvSpPr>
          <p:spPr>
            <a:xfrm>
              <a:off x="405048" y="1364972"/>
              <a:ext cx="3542659" cy="25545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l"/>
              <a:r>
                <a:rPr lang="pa-IN" sz="2000" dirty="0"/>
                <a:t>ਕਲੰਕ ਅਤੇ ਭੇਦਭਾਵ </a:t>
              </a:r>
              <a:endParaRPr lang="en-US" sz="2000" dirty="0"/>
            </a:p>
            <a:p>
              <a:pPr algn="l"/>
              <a:r>
                <a:rPr lang="pa-IN" sz="2000" b="0" dirty="0"/>
                <a:t>ਇਸ ਸੈਸ਼ਨ ਵਿੱਚ ਕੋਰੋਨਾ ਵਾਇਰਸ ਬਾਰੇ ਭਰਮਾਂ ਅਤੇ ਗ਼ਲਤਫ਼ਹਿਮੀਆਂ ਅਤੇ ਖਦਸ਼ਿਆਂ, ਜਿਹਨਾਂ ਕਾਰਨ ਵੱਖ ਵੱਖ ਪੱਧਰਾਂ ‘ਤੇ ਕਲੰਕਿਤ ਕਰਨ ਵਾਲੇ ਵਿਵਹਾਰ  ਹੁੰਦੇ ਹਨ, ਬਾਰੇ ਵਿਚਾਰ ਵਟਾਂਦਰਾ ਹੋਏਗਾ। ਐਫ ਐਲ ਡਬਲਿਊ ਦੀ ਕੀ ਭੂਮਿਕਾ ਹੈ ਅਤੇ ਉਹ ਕੀ ਕਰ ਸਕਦੀ ਹੈ। </a:t>
              </a:r>
              <a:endParaRPr kumimoji="0" sz="20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0" name="Arrow 11"/>
            <p:cNvSpPr/>
            <p:nvPr/>
          </p:nvSpPr>
          <p:spPr>
            <a:xfrm rot="16200000">
              <a:off x="153328"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61" name="Image" descr="Image"/>
            <p:cNvPicPr>
              <a:picLocks noChangeAspect="1"/>
            </p:cNvPicPr>
            <p:nvPr/>
          </p:nvPicPr>
          <p:blipFill>
            <a:blip r:embed="rId12"/>
            <a:stretch>
              <a:fillRect/>
            </a:stretch>
          </p:blipFill>
          <p:spPr>
            <a:xfrm>
              <a:off x="4159935" y="1850355"/>
              <a:ext cx="2706794" cy="1484111"/>
            </a:xfrm>
            <a:prstGeom prst="rect">
              <a:avLst/>
            </a:prstGeom>
            <a:ln w="12700" cap="flat">
              <a:noFill/>
              <a:miter lim="400000"/>
            </a:ln>
            <a:effectLst/>
          </p:spPr>
        </p:pic>
        <p:sp>
          <p:nvSpPr>
            <p:cNvPr id="162" name="4"/>
            <p:cNvSpPr txBox="1"/>
            <p:nvPr/>
          </p:nvSpPr>
          <p:spPr>
            <a:xfrm>
              <a:off x="160492" y="1031618"/>
              <a:ext cx="315792"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4</a:t>
              </a:r>
            </a:p>
          </p:txBody>
        </p:sp>
      </p:grpSp>
      <p:grpSp>
        <p:nvGrpSpPr>
          <p:cNvPr id="169" name="Group"/>
          <p:cNvGrpSpPr/>
          <p:nvPr/>
        </p:nvGrpSpPr>
        <p:grpSpPr>
          <a:xfrm>
            <a:off x="1328432" y="5761673"/>
            <a:ext cx="7386464" cy="3084596"/>
            <a:chOff x="0" y="0"/>
            <a:chExt cx="7386463" cy="3084594"/>
          </a:xfrm>
        </p:grpSpPr>
        <p:sp>
          <p:nvSpPr>
            <p:cNvPr id="164" name="Rounded Rectangle"/>
            <p:cNvSpPr/>
            <p:nvPr/>
          </p:nvSpPr>
          <p:spPr>
            <a:xfrm>
              <a:off x="2610391" y="15399"/>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5" name="TextBox 24"/>
            <p:cNvSpPr txBox="1"/>
            <p:nvPr/>
          </p:nvSpPr>
          <p:spPr>
            <a:xfrm>
              <a:off x="2810414" y="537710"/>
              <a:ext cx="3542659" cy="22467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l"/>
              <a:r>
                <a:rPr lang="pa-IN" sz="2000" dirty="0"/>
                <a:t>ਸਮਾਜ (ਭਾਈਚਾਰੇ) ਲਈ ਜਾਣਕਾਰੀ </a:t>
              </a:r>
              <a:endParaRPr lang="en-US" sz="2000" dirty="0"/>
            </a:p>
            <a:p>
              <a:pPr algn="l"/>
              <a:r>
                <a:rPr lang="pa-IN" sz="2000" b="0" dirty="0"/>
                <a:t>ਇਸ ਸੈਕਸ਼ਨ ਵਿੱਚ  ਉਸ ਸੂਚਨਾ ਅਤੇ ਜਾਣਕਾਰੀ ਬਾਰੇ ਗੱਲ ਹੋਏਗੀ ਜੋ ਐਫ ਐਲ ਡਬਲਿਊ ਸਮਾਜ ਨੂੰ ਹੱਥ ਧੋਣ , ਖਾਂਸੀ ਬਾਰੇ ਸਾਫ਼ ਸਫਾਈ, ਸਮਾਜਕ ਤੌਰ ‘ਤੇ ਦੂਰੀ ਬਣਾਈ ਰੱਖਣ (ਸੋਸ਼ਲ ਡਿਸਟੈਂਸਿੰਗ )ਅਤੇ ਐਚ ਆਰ ਜੀ, ਬਾਰੇ ਦਏਗੀ । </a:t>
              </a:r>
              <a:endParaRPr kumimoji="0" sz="20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pic>
          <p:nvPicPr>
            <p:cNvPr id="166" name="Image" descr="Image"/>
            <p:cNvPicPr>
              <a:picLocks noChangeAspect="1"/>
            </p:cNvPicPr>
            <p:nvPr/>
          </p:nvPicPr>
          <p:blipFill>
            <a:blip r:embed="rId13"/>
            <a:stretch>
              <a:fillRect/>
            </a:stretch>
          </p:blipFill>
          <p:spPr>
            <a:xfrm>
              <a:off x="0" y="910131"/>
              <a:ext cx="2544367" cy="1592987"/>
            </a:xfrm>
            <a:prstGeom prst="rect">
              <a:avLst/>
            </a:prstGeom>
            <a:ln w="12700" cap="flat">
              <a:noFill/>
              <a:miter lim="400000"/>
            </a:ln>
            <a:effectLst/>
          </p:spPr>
        </p:pic>
        <p:sp>
          <p:nvSpPr>
            <p:cNvPr id="167" name="2"/>
            <p:cNvSpPr txBox="1"/>
            <p:nvPr/>
          </p:nvSpPr>
          <p:spPr>
            <a:xfrm>
              <a:off x="6004772" y="58020"/>
              <a:ext cx="315792"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2</a:t>
              </a:r>
            </a:p>
          </p:txBody>
        </p:sp>
        <p:sp>
          <p:nvSpPr>
            <p:cNvPr id="168" name="Arrow 11"/>
            <p:cNvSpPr/>
            <p:nvPr/>
          </p:nvSpPr>
          <p:spPr>
            <a:xfrm>
              <a:off x="6525398"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75" name="Group"/>
          <p:cNvGrpSpPr/>
          <p:nvPr/>
        </p:nvGrpSpPr>
        <p:grpSpPr>
          <a:xfrm>
            <a:off x="15984669" y="5782740"/>
            <a:ext cx="7496081" cy="3366915"/>
            <a:chOff x="0" y="0"/>
            <a:chExt cx="7496079" cy="3366913"/>
          </a:xfrm>
        </p:grpSpPr>
        <p:sp>
          <p:nvSpPr>
            <p:cNvPr id="170" name="Arrow 11"/>
            <p:cNvSpPr/>
            <p:nvPr/>
          </p:nvSpPr>
          <p:spPr>
            <a:xfrm rot="10800000">
              <a:off x="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71" name="Rounded Rectangle"/>
            <p:cNvSpPr/>
            <p:nvPr/>
          </p:nvSpPr>
          <p:spPr>
            <a:xfrm>
              <a:off x="851013" y="4203"/>
              <a:ext cx="4073186" cy="3362710"/>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2" name="TextBox 24"/>
            <p:cNvSpPr txBox="1"/>
            <p:nvPr/>
          </p:nvSpPr>
          <p:spPr>
            <a:xfrm>
              <a:off x="1293488" y="100511"/>
              <a:ext cx="3542659" cy="2554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l"/>
              <a:r>
                <a:rPr lang="pa-IN" sz="2000" dirty="0"/>
                <a:t>ਸਹਾਇਕ ਜਨਤਕ ਸਿਹਤ ਸੇਵਾਵਾਂ : ਸਮਾਜ ਅਤੇ ਐਚ ਐਚ </a:t>
              </a:r>
              <a:endParaRPr lang="en-US" sz="2000" dirty="0"/>
            </a:p>
            <a:p>
              <a:pPr algn="l"/>
              <a:r>
                <a:rPr lang="pa-IN" sz="2000" b="0" dirty="0"/>
                <a:t>ਸਮਾਜਕ ਨੈੱਟਵਰਕਸ ਦੀ ਸਮਾਜ ਵਿੱਚ ਕੋਵਿਡ ਨਾਲ ਨਜਿੱਠਣ ਵਿੱਚ ਕੀ ਭੂਮਿਕਾ ਹੈ, ਕਿਹਨਾਂ ਸੇਵਾਵਾਂ (ਸਰਵਿਸਿਜ਼) ਦੀ ਲੋੜ ਹੈ : ਘਰ ਵਿੱਚ ਦੇਖਭਾਲ, ਸ਼ਹਿਰੀ  ਅਤੇ ਦਿਹਾਤੀ ਇਲਾਕਿਆਂ ਵਿੱਚ ਘਰ ਵਿੱਚ ਅਲੱਗ ਰੱਖਣਾ (ਏਕਾਂਤਵਾਸ) </a:t>
              </a:r>
              <a:endParaRPr kumimoji="0" sz="2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pic>
          <p:nvPicPr>
            <p:cNvPr id="173" name="Image" descr="Image"/>
            <p:cNvPicPr>
              <a:picLocks noChangeAspect="1"/>
            </p:cNvPicPr>
            <p:nvPr/>
          </p:nvPicPr>
          <p:blipFill>
            <a:blip r:embed="rId14"/>
            <a:stretch>
              <a:fillRect/>
            </a:stretch>
          </p:blipFill>
          <p:spPr>
            <a:xfrm>
              <a:off x="4998049" y="1206252"/>
              <a:ext cx="2498030" cy="1416951"/>
            </a:xfrm>
            <a:prstGeom prst="rect">
              <a:avLst/>
            </a:prstGeom>
            <a:ln w="12700" cap="flat">
              <a:noFill/>
              <a:miter lim="400000"/>
            </a:ln>
            <a:effectLst/>
          </p:spPr>
        </p:pic>
        <p:sp>
          <p:nvSpPr>
            <p:cNvPr id="174" name="5"/>
            <p:cNvSpPr txBox="1"/>
            <p:nvPr/>
          </p:nvSpPr>
          <p:spPr>
            <a:xfrm>
              <a:off x="957356" y="36953"/>
              <a:ext cx="315792"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5</a:t>
              </a:r>
            </a:p>
          </p:txBody>
        </p:sp>
      </p:grpSp>
      <p:grpSp>
        <p:nvGrpSpPr>
          <p:cNvPr id="181" name="Group"/>
          <p:cNvGrpSpPr/>
          <p:nvPr/>
        </p:nvGrpSpPr>
        <p:grpSpPr>
          <a:xfrm>
            <a:off x="1246970" y="2576944"/>
            <a:ext cx="7467926" cy="3069197"/>
            <a:chOff x="0" y="0"/>
            <a:chExt cx="7467925" cy="3069195"/>
          </a:xfrm>
        </p:grpSpPr>
        <p:sp>
          <p:nvSpPr>
            <p:cNvPr id="176" name="Rounded Rectangle"/>
            <p:cNvSpPr/>
            <p:nvPr/>
          </p:nvSpPr>
          <p:spPr>
            <a:xfrm>
              <a:off x="2691853" y="0"/>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7" name="TextBox 24"/>
            <p:cNvSpPr txBox="1"/>
            <p:nvPr/>
          </p:nvSpPr>
          <p:spPr>
            <a:xfrm>
              <a:off x="2850000" y="345527"/>
              <a:ext cx="3542659" cy="2308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l"/>
              <a:r>
                <a:rPr lang="pa-IN" sz="2400" dirty="0"/>
                <a:t>ਐਫ ਐਲ ਡਬਲਿਊ ਦੀ ਭੂਮਿਕਾ </a:t>
              </a:r>
              <a:endParaRPr lang="en-US" sz="2400" dirty="0"/>
            </a:p>
            <a:p>
              <a:pPr algn="l"/>
              <a:r>
                <a:rPr lang="pa-IN" sz="2400" b="0" dirty="0"/>
                <a:t>ਇਸ ਸੈਸ਼ਨ ਵਿੱਚ ਹਰੇਕ ਫਰੰਟਲਾਈਨ ਵਰਕਰ ਦੁਆਰਾ ਨਿਭਾਈ ਜਾਣ ਵਾਲੀ ਭੂਮਿਕਾ ਅਤੇ ਉਸਨੂੰ ਕੋਵਿਡ-19 ਬਾਰੇ ਕੀ ਜਾਣਨ ਦੀ ਲੋੜ ਹੈ, ਬਾਰੇ ਗੱਲ ਹੋਏਗੀ। </a:t>
              </a:r>
              <a:endParaRPr kumimoji="0" sz="24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pic>
          <p:nvPicPr>
            <p:cNvPr id="178" name="Picture 2" descr="Picture 2"/>
            <p:cNvPicPr>
              <a:picLocks noChangeAspect="1"/>
            </p:cNvPicPr>
            <p:nvPr/>
          </p:nvPicPr>
          <p:blipFill>
            <a:blip r:embed="rId15"/>
            <a:stretch>
              <a:fillRect/>
            </a:stretch>
          </p:blipFill>
          <p:spPr>
            <a:xfrm>
              <a:off x="0" y="412717"/>
              <a:ext cx="2707290" cy="2287978"/>
            </a:xfrm>
            <a:prstGeom prst="rect">
              <a:avLst/>
            </a:prstGeom>
            <a:ln w="12700" cap="flat">
              <a:noFill/>
              <a:miter lim="400000"/>
            </a:ln>
            <a:effectLst/>
          </p:spPr>
        </p:pic>
        <p:sp>
          <p:nvSpPr>
            <p:cNvPr id="179" name="1"/>
            <p:cNvSpPr txBox="1"/>
            <p:nvPr/>
          </p:nvSpPr>
          <p:spPr>
            <a:xfrm>
              <a:off x="6276809" y="42023"/>
              <a:ext cx="315792"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1</a:t>
              </a:r>
            </a:p>
          </p:txBody>
        </p:sp>
        <p:sp>
          <p:nvSpPr>
            <p:cNvPr id="180" name="Arrow 11"/>
            <p:cNvSpPr/>
            <p:nvPr/>
          </p:nvSpPr>
          <p:spPr>
            <a:xfrm>
              <a:off x="660686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87" name="Group"/>
          <p:cNvGrpSpPr/>
          <p:nvPr/>
        </p:nvGrpSpPr>
        <p:grpSpPr>
          <a:xfrm>
            <a:off x="15946569" y="2457629"/>
            <a:ext cx="7163414" cy="3144365"/>
            <a:chOff x="0" y="-79739"/>
            <a:chExt cx="7163413" cy="3144364"/>
          </a:xfrm>
          <a:solidFill>
            <a:srgbClr val="BFE0F5"/>
          </a:solidFill>
        </p:grpSpPr>
        <p:sp>
          <p:nvSpPr>
            <p:cNvPr id="182" name="Arrow 11"/>
            <p:cNvSpPr/>
            <p:nvPr/>
          </p:nvSpPr>
          <p:spPr>
            <a:xfrm rot="10800000">
              <a:off x="0" y="39576"/>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3" name="Rounded Rectangle"/>
            <p:cNvSpPr/>
            <p:nvPr/>
          </p:nvSpPr>
          <p:spPr>
            <a:xfrm>
              <a:off x="889113" y="-79739"/>
              <a:ext cx="4073186" cy="3144364"/>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4" name="TextBox 24"/>
            <p:cNvSpPr txBox="1"/>
            <p:nvPr/>
          </p:nvSpPr>
          <p:spPr>
            <a:xfrm>
              <a:off x="1640390" y="81599"/>
              <a:ext cx="3214222" cy="2246764"/>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l"/>
              <a:r>
                <a:rPr lang="pa-IN" sz="2000" dirty="0"/>
                <a:t>ਵਿਅਕਤੀਗਤ ਸੁਰੱਖਿਆ </a:t>
              </a:r>
              <a:endParaRPr lang="en-US" sz="2000" dirty="0"/>
            </a:p>
            <a:p>
              <a:pPr algn="l"/>
              <a:r>
                <a:rPr lang="pa-IN" sz="2000" b="0" dirty="0"/>
                <a:t>ਫਰੰਟਲਾਈਨ ਵਰਕਰਸ ਸਮਾਜ ਦੇ ਪ੍ਰਤੱਖ ਜਾਂ ਅਪ੍ਰਤੱਖ ਤੌਰ ‘ਤੇ ਪ੍ਰਭਾਵਿਤ ਹਜ਼ਾਰਾਂ ਲੋਕਾਂ ਤਕ ਪਹੁੰਚਣ ਲਈ ਕੰਮ ਕਰਨਗੇ। ਪਰ ਉਹਨਾਂ ਨੂੰ ਆਪਣੀ ਖੁਦ ਦੀ ਵਿਅਕਤੀਗਤ ਸੁਰੱਖਿਆ ਵੱਲ ਧਿਆਨ ਦੇਣ ਦੀ ਵੀ ਲੋੜ ਹੈ। </a:t>
              </a:r>
              <a:endParaRPr lang="en-US" sz="2000" b="0" dirty="0"/>
            </a:p>
          </p:txBody>
        </p:sp>
        <p:pic>
          <p:nvPicPr>
            <p:cNvPr id="185" name="Image" descr="Image"/>
            <p:cNvPicPr>
              <a:picLocks noChangeAspect="1"/>
            </p:cNvPicPr>
            <p:nvPr/>
          </p:nvPicPr>
          <p:blipFill>
            <a:blip r:embed="rId16"/>
            <a:stretch>
              <a:fillRect/>
            </a:stretch>
          </p:blipFill>
          <p:spPr>
            <a:xfrm>
              <a:off x="5406916" y="356761"/>
              <a:ext cx="1756497" cy="2479042"/>
            </a:xfrm>
            <a:prstGeom prst="rect">
              <a:avLst/>
            </a:prstGeom>
            <a:grpFill/>
            <a:ln w="12700" cap="flat">
              <a:noFill/>
              <a:miter lim="400000"/>
            </a:ln>
            <a:effectLst/>
          </p:spPr>
        </p:pic>
        <p:sp>
          <p:nvSpPr>
            <p:cNvPr id="186" name="6"/>
            <p:cNvSpPr txBox="1"/>
            <p:nvPr/>
          </p:nvSpPr>
          <p:spPr>
            <a:xfrm>
              <a:off x="987441" y="18803"/>
              <a:ext cx="652949" cy="564257"/>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6</a:t>
              </a:r>
            </a:p>
          </p:txBody>
        </p:sp>
      </p:grpSp>
      <p:grpSp>
        <p:nvGrpSpPr>
          <p:cNvPr id="190" name="Group"/>
          <p:cNvGrpSpPr/>
          <p:nvPr/>
        </p:nvGrpSpPr>
        <p:grpSpPr>
          <a:xfrm>
            <a:off x="23097931" y="13055998"/>
            <a:ext cx="2098870" cy="1540535"/>
            <a:chOff x="0" y="2516"/>
            <a:chExt cx="2098868" cy="1540533"/>
          </a:xfrm>
        </p:grpSpPr>
        <p:sp>
          <p:nvSpPr>
            <p:cNvPr id="188" name="02"/>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02</a:t>
              </a:r>
            </a:p>
          </p:txBody>
        </p:sp>
        <p:pic>
          <p:nvPicPr>
            <p:cNvPr id="189" name="Image" descr="Image"/>
            <p:cNvPicPr>
              <a:picLocks noChangeAspect="1"/>
            </p:cNvPicPr>
            <p:nvPr/>
          </p:nvPicPr>
          <p:blipFill>
            <a:blip r:embed="rId8"/>
            <a:srcRect/>
            <a:stretch>
              <a:fillRect/>
            </a:stretch>
          </p:blipFill>
          <p:spPr>
            <a:xfrm>
              <a:off x="0" y="2516"/>
              <a:ext cx="554528" cy="541069"/>
            </a:xfrm>
            <a:prstGeom prst="rect">
              <a:avLst/>
            </a:prstGeom>
            <a:ln w="12700" cap="flat">
              <a:noFill/>
              <a:miter lim="400000"/>
            </a:ln>
            <a:effectLst/>
          </p:spPr>
        </p:pic>
      </p:grpSp>
    </p:spTree>
    <p:extLst>
      <p:ext uri="{BB962C8B-B14F-4D97-AF65-F5344CB8AC3E}">
        <p14:creationId xmlns:p14="http://schemas.microsoft.com/office/powerpoint/2010/main" val="1267854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9" name="Group"/>
          <p:cNvGrpSpPr/>
          <p:nvPr/>
        </p:nvGrpSpPr>
        <p:grpSpPr>
          <a:xfrm>
            <a:off x="300010" y="12315300"/>
            <a:ext cx="4601210" cy="995767"/>
            <a:chOff x="0" y="0"/>
            <a:chExt cx="4601208" cy="995765"/>
          </a:xfrm>
        </p:grpSpPr>
        <p:pic>
          <p:nvPicPr>
            <p:cNvPr id="62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2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2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2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2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32" name="Group"/>
          <p:cNvGrpSpPr/>
          <p:nvPr/>
        </p:nvGrpSpPr>
        <p:grpSpPr>
          <a:xfrm>
            <a:off x="23097931" y="13055998"/>
            <a:ext cx="2098870" cy="1540535"/>
            <a:chOff x="0" y="2516"/>
            <a:chExt cx="2098868" cy="1540533"/>
          </a:xfrm>
        </p:grpSpPr>
        <p:sp>
          <p:nvSpPr>
            <p:cNvPr id="630" name="19"/>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20</a:t>
              </a:r>
              <a:endParaRPr dirty="0">
                <a:latin typeface="Arial" panose="020B0604020202020204" pitchFamily="34" charset="0"/>
                <a:cs typeface="Arial" panose="020B0604020202020204" pitchFamily="34" charset="0"/>
              </a:endParaRPr>
            </a:p>
          </p:txBody>
        </p:sp>
        <p:pic>
          <p:nvPicPr>
            <p:cNvPr id="63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633" name="Rounded Rectangle"/>
          <p:cNvSpPr/>
          <p:nvPr/>
        </p:nvSpPr>
        <p:spPr>
          <a:xfrm>
            <a:off x="2323790" y="503428"/>
            <a:ext cx="19736420" cy="1021624"/>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34" name="Response and containment– Create a Supportive environment"/>
          <p:cNvSpPr txBox="1"/>
          <p:nvPr/>
        </p:nvSpPr>
        <p:spPr>
          <a:xfrm>
            <a:off x="2955611" y="589040"/>
            <a:ext cx="18615930"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l">
              <a:defRPr sz="3200" cap="all" spc="96">
                <a:solidFill>
                  <a:srgbClr val="002135"/>
                </a:solidFill>
              </a:defRPr>
            </a:lvl1pPr>
          </a:lstStyle>
          <a:p>
            <a:r>
              <a:rPr lang="pa-IN" sz="6000" dirty="0"/>
              <a:t>ਪ੍ਰਤੀਕਰਮ ਅਤੇ ਰੋਕਥਾਮ - ਸਹਾਇਕ ਵਰਵਰਨ ਦੀ ਸਿਰਜਣਾ ਕਰੋ </a:t>
            </a:r>
            <a:endParaRPr sz="6000" b="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3AA3FFF-8233-2D46-A6C6-6C29CB52E5EE}"/>
              </a:ext>
            </a:extLst>
          </p:cNvPr>
          <p:cNvGrpSpPr/>
          <p:nvPr/>
        </p:nvGrpSpPr>
        <p:grpSpPr>
          <a:xfrm>
            <a:off x="772820" y="1722740"/>
            <a:ext cx="5578992" cy="10324600"/>
            <a:chOff x="772820" y="1722740"/>
            <a:chExt cx="5578992" cy="10324600"/>
          </a:xfrm>
        </p:grpSpPr>
        <p:sp>
          <p:nvSpPr>
            <p:cNvPr id="635" name="Rounded Rectangle"/>
            <p:cNvSpPr/>
            <p:nvPr/>
          </p:nvSpPr>
          <p:spPr>
            <a:xfrm>
              <a:off x="772820" y="1722740"/>
              <a:ext cx="5578992" cy="10324600"/>
            </a:xfrm>
            <a:prstGeom prst="roundRect">
              <a:avLst>
                <a:gd name="adj" fmla="val 341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39" name="Talk to and…"/>
            <p:cNvSpPr txBox="1"/>
            <p:nvPr/>
          </p:nvSpPr>
          <p:spPr>
            <a:xfrm>
              <a:off x="1199814" y="1871606"/>
              <a:ext cx="4719018"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pa-IN" sz="3200" dirty="0"/>
                <a:t>ਪ੍ਰਭਾਵਸ਼ਾਲੀ ਵਿਅਕਤੀਆਂ ਨਾਲ ਗੱਲ ਕਰੋ ਅਤੇ ਸ਼ਾਮਲ ਕਰੋ </a:t>
              </a:r>
              <a:endParaRPr lang="en-US" sz="3200" dirty="0"/>
            </a:p>
            <a:p>
              <a:r>
                <a:rPr lang="pa-IN" sz="3200" dirty="0"/>
                <a:t>ਭੇਦਭਾਵ ਦਾ ਮੁਕਾਬਲਾ ਕਰੋ</a:t>
              </a:r>
              <a:endParaRPr sz="3200" b="0" dirty="0">
                <a:latin typeface="Arial" panose="020B0604020202020204" pitchFamily="34" charset="0"/>
                <a:cs typeface="Arial" panose="020B0604020202020204" pitchFamily="34" charset="0"/>
              </a:endParaRPr>
            </a:p>
          </p:txBody>
        </p:sp>
      </p:grpSp>
      <p:sp>
        <p:nvSpPr>
          <p:cNvPr id="643" name="Make a list of local influencers (Gram Pradhan, Religious Leaders, Teachers, any other)…"/>
          <p:cNvSpPr txBox="1"/>
          <p:nvPr/>
        </p:nvSpPr>
        <p:spPr>
          <a:xfrm>
            <a:off x="1199814" y="4225304"/>
            <a:ext cx="4915267" cy="6047807"/>
          </a:xfrm>
          <a:prstGeom prst="rect">
            <a:avLst/>
          </a:prstGeom>
          <a:ln w="12700">
            <a:miter lim="400000"/>
          </a:ln>
          <a:extLst>
            <a:ext uri="{C572A759-6A51-4108-AA02-DFA0A04FC94B}">
              <ma14:wrappingTextBoxFlag xmlns="" xmlns:ma14="http://schemas.microsoft.com/office/mac/drawingml/2011/main" val="1"/>
            </a:ext>
          </a:extLst>
        </p:spPr>
        <p:txBody>
          <a:bodyPr lIns="22859" tIns="22859" rIns="22859" bIns="22859" anchor="ctr">
            <a:spAutoFit/>
          </a:bodyPr>
          <a:lstStyle/>
          <a:p>
            <a:pPr algn="l"/>
            <a:r>
              <a:rPr lang="pa-IN" b="0" dirty="0"/>
              <a:t>ਸਥਾਨਕ ਪ੍ਰਭਾਵਸ਼ਾਲੀ ਵਿਅਕਤੀਆਂ (ਗਰਮ ਪ੍ਰਧਾਨ, ਧਾਰਮਿਕ ਨੇਤਾਵਾਂ, ਅਧਿਆਪਕਾਂ, ਕੋਈ ਹੋਰ) ਦੀ ਸੂਚੀ ਬਣਾਓ।</a:t>
            </a:r>
            <a:br>
              <a:rPr lang="en-US" b="0" dirty="0"/>
            </a:br>
            <a:endParaRPr lang="en-US" b="0" dirty="0"/>
          </a:p>
          <a:p>
            <a:pPr algn="l"/>
            <a:r>
              <a:rPr lang="pa-IN" b="0" dirty="0"/>
              <a:t>ਹਾਲਤ ਅਤੇ ਪ੍ਰੋਟੋਕੋਲਸ/ਆਦੇਸ਼ਾਂ/ਨੋਟਿਫਿਕੇਸ਼ੰਸ ਬਾਰੇ ਵਿਆਖਿਆ ਕਰੋ ਅਤੇ ਵਿਚਾਰ ਚਰਚਾ ਕਰੋ ਅਤੇ ਮਹੱਤਵਪੂਰਣ ਸੁਨੇਹੇ ਦੇਣ ਵਿੱਚ ਉਹਨਾਂ ਦੀ ਹਮਾਇਤ ਮੰਗੋ।</a:t>
            </a:r>
            <a:br>
              <a:rPr lang="en-US" b="0" dirty="0"/>
            </a:br>
            <a:endParaRPr lang="en-US" b="0" dirty="0"/>
          </a:p>
          <a:p>
            <a:pPr algn="l"/>
            <a:r>
              <a:rPr lang="pa-IN" b="0" dirty="0"/>
              <a:t>ਸਮੂਹਕ ਨੈੱਟਵਰਕਾਂ ਲਈ ਭੂਮਿਕਾਵਾਂ ਤੈਅ ਕਰਨ ਵਿੱਚ ਸਹਾਇਤਾ ਕਰੋ।</a:t>
            </a:r>
            <a:endParaRPr b="0" dirty="0"/>
          </a:p>
        </p:txBody>
      </p:sp>
      <p:sp>
        <p:nvSpPr>
          <p:cNvPr id="636" name="Rounded Rectangle"/>
          <p:cNvSpPr/>
          <p:nvPr/>
        </p:nvSpPr>
        <p:spPr>
          <a:xfrm>
            <a:off x="6503837" y="1722740"/>
            <a:ext cx="5578992" cy="10324600"/>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0" name="PLAN COMMUNITY…"/>
          <p:cNvSpPr txBox="1"/>
          <p:nvPr/>
        </p:nvSpPr>
        <p:spPr>
          <a:xfrm>
            <a:off x="6786960" y="2154623"/>
            <a:ext cx="5065489" cy="108747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600">
                <a:solidFill>
                  <a:srgbClr val="FFFFFF"/>
                </a:solidFill>
              </a:defRPr>
            </a:pPr>
            <a:r>
              <a:rPr lang="pa-IN" sz="3200" dirty="0">
                <a:solidFill>
                  <a:schemeClr val="tx1"/>
                </a:solidFill>
              </a:rPr>
              <a:t>ਉੱਚ ਜੋਖਮ ਲਈ ਸਮੂਹਕ ਸਹਾਇਤਾ</a:t>
            </a:r>
            <a:br>
              <a:rPr lang="en-US" sz="3200" dirty="0">
                <a:solidFill>
                  <a:schemeClr val="tx1"/>
                </a:solidFill>
              </a:rPr>
            </a:br>
            <a:r>
              <a:rPr lang="pa-IN" sz="3200" dirty="0">
                <a:solidFill>
                  <a:schemeClr val="tx1"/>
                </a:solidFill>
              </a:rPr>
              <a:t>ਦੀ ਯੋਜਨਾ ਬਣਾਓ</a:t>
            </a:r>
            <a:endParaRPr sz="3200" b="0" dirty="0">
              <a:solidFill>
                <a:schemeClr val="tx1"/>
              </a:solidFill>
              <a:latin typeface="Arial" panose="020B0604020202020204" pitchFamily="34" charset="0"/>
              <a:cs typeface="Arial" panose="020B0604020202020204" pitchFamily="34" charset="0"/>
            </a:endParaRPr>
          </a:p>
        </p:txBody>
      </p:sp>
      <p:sp>
        <p:nvSpPr>
          <p:cNvPr id="644" name="Make a list of high risk groups in the village…"/>
          <p:cNvSpPr txBox="1"/>
          <p:nvPr/>
        </p:nvSpPr>
        <p:spPr>
          <a:xfrm>
            <a:off x="6778806" y="3414765"/>
            <a:ext cx="5134411" cy="7894467"/>
          </a:xfrm>
          <a:prstGeom prst="rect">
            <a:avLst/>
          </a:prstGeom>
          <a:ln w="12700">
            <a:miter lim="400000"/>
          </a:ln>
          <a:extLst>
            <a:ext uri="{C572A759-6A51-4108-AA02-DFA0A04FC94B}">
              <ma14:wrappingTextBoxFlag xmlns="" xmlns:ma14="http://schemas.microsoft.com/office/mac/drawingml/2011/main" val="1"/>
            </a:ext>
          </a:extLst>
        </p:spPr>
        <p:txBody>
          <a:bodyPr wrap="square" lIns="22859" tIns="22859" rIns="22859" bIns="22859" anchor="ctr">
            <a:spAutoFit/>
          </a:bodyPr>
          <a:lstStyle/>
          <a:p>
            <a:pPr algn="l"/>
            <a:r>
              <a:rPr lang="pa-IN" b="0" dirty="0"/>
              <a:t>ਪਿੰਡ ਵਿੱਚ ਉੱਚ ਜੋਖਮ ਵਾਲੇ ਸਮੂਹਾਂ ਦੀ ਸੂਚੀ ਬਣਾਓ। </a:t>
            </a:r>
            <a:endParaRPr lang="en-US" b="0" dirty="0"/>
          </a:p>
          <a:p>
            <a:pPr algn="l"/>
            <a:r>
              <a:rPr lang="en-US" b="0" dirty="0"/>
              <a:t> </a:t>
            </a:r>
          </a:p>
          <a:p>
            <a:pPr algn="l"/>
            <a:r>
              <a:rPr lang="pa-IN" b="0" dirty="0"/>
              <a:t>ਉਹਨਾਂ ਲੋਕਾਂ ਦੀ ਪਛਾਣ ਕਰੋ ਜਿਹਨਾਂ ਨੂੰ ਉਹ ਮਿਲੇ ਹਨ ਜਾਂ ਗੱਲਬਾਤ ਕੀਤੀ ਹੈ; ਉਹਨਾਂ ਲੋਕਾਂ ਨਾਲ ਇਹਤਿਆਤੀ ਕਾਰਵਾਈਆਂ ਸਾਂਝੀਆਂ ਕਰੋ ਅਤੇ ਉਹਨਾਂ ਨੂੰ ਉੱਚ ਜੋਖਮ ਵਾਲੇ ਵਿਅਕਤੀਆਂ ਨੂੰ ਇਹਨਾਂ ਕਾਰਵਾਈਆਂ ਬਾਰੇ ਜਾਣਕਾਰੀ ਦਿੰਦੇ ਰਹਿਣ ਦੀ ਬੇਨਤੀ ਕਰੋ। </a:t>
            </a:r>
            <a:endParaRPr lang="en-US" b="0" dirty="0"/>
          </a:p>
          <a:p>
            <a:pPr algn="l"/>
            <a:r>
              <a:rPr lang="pa-IN" b="0" dirty="0"/>
              <a:t>ਬਜ਼ੁਰਗਾਂ ਜਾਂ ਹਾਇਪਰਟੈਂਸ਼ਨ, ਡਾਇਬੀਟੀਜ਼, ਫੇਫੜੇ ਜਾਂ ਗੁਰਦੇ ਦੇ ਰੋਗ ਵਰਗੀਆਂ ਸਹਿ-ਬੀਮਾਰੀਆਂ ਵਾਲੇ ਲੋਕਾਂ ਦਾ ਧਿਆਨ ਰੱਖੋ। </a:t>
            </a:r>
            <a:endParaRPr lang="en-US" b="0" dirty="0"/>
          </a:p>
          <a:p>
            <a:pPr algn="l"/>
            <a:r>
              <a:rPr lang="pa-IN" b="0" dirty="0"/>
              <a:t>ਜਿਹਨਾਂ ਬੱਚਿਆਂ ਦੇ ਮਾਪੇ ਏਕਾਂਤਵਾਸ ਵਿੱਚ ਹਨ ਦਾ ਸਿੱਖਿਆ ਅਤੇ /ਜਾਂ  ਦੇਖਭਾਲ ਦੇ ਮੁੱਦਿਆਂ ਲਈ ਧਿਆਨ ਰੱਖੋ।</a:t>
            </a:r>
            <a:endParaRPr b="0" dirty="0">
              <a:solidFill>
                <a:schemeClr val="tx1"/>
              </a:solidFill>
              <a:latin typeface="Arial" panose="020B0604020202020204" pitchFamily="34" charset="0"/>
              <a:cs typeface="Arial" panose="020B0604020202020204" pitchFamily="34" charset="0"/>
            </a:endParaRPr>
          </a:p>
        </p:txBody>
      </p:sp>
      <p:sp>
        <p:nvSpPr>
          <p:cNvPr id="637" name="Rounded Rectangle"/>
          <p:cNvSpPr/>
          <p:nvPr/>
        </p:nvSpPr>
        <p:spPr>
          <a:xfrm>
            <a:off x="12234856" y="1738931"/>
            <a:ext cx="5645307" cy="10292217"/>
          </a:xfrm>
          <a:prstGeom prst="roundRect">
            <a:avLst>
              <a:gd name="adj" fmla="val 337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42" name="COORDINATE  WITH…"/>
          <p:cNvSpPr txBox="1"/>
          <p:nvPr/>
        </p:nvSpPr>
        <p:spPr>
          <a:xfrm>
            <a:off x="12301170" y="2210590"/>
            <a:ext cx="5578992" cy="10874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2600"/>
            </a:pPr>
            <a:r>
              <a:rPr lang="pa-IN" sz="3200" dirty="0"/>
              <a:t>ਸਹਾਇਤਾ ਲਈ ਮੌਜੂਦਾ ਸਮੂਹਕ ਨੈੱਟਵਰਕਾਂ ਨਾਲ ਤਾਲਮੇਲ ਕਰੋ</a:t>
            </a:r>
            <a:endParaRPr sz="3200" b="0" dirty="0">
              <a:latin typeface="Arial" panose="020B0604020202020204" pitchFamily="34" charset="0"/>
              <a:cs typeface="Arial" panose="020B0604020202020204" pitchFamily="34" charset="0"/>
            </a:endParaRPr>
          </a:p>
        </p:txBody>
      </p:sp>
      <p:sp>
        <p:nvSpPr>
          <p:cNvPr id="645" name="Coordinate with the existing groups like SHGs, Youth networks, VHSNC etc on the roles assigned  for emergency planning, distribution  of services like food/grocery delivery for quarantined households, midday meals medicine etc.…"/>
          <p:cNvSpPr txBox="1"/>
          <p:nvPr/>
        </p:nvSpPr>
        <p:spPr>
          <a:xfrm>
            <a:off x="12540666" y="4220753"/>
            <a:ext cx="5046841" cy="702756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r>
              <a:rPr lang="pa-IN" b="0" dirty="0"/>
              <a:t>ਹੰਗਾਮੀ ਯੋਜਨਾਬੰਦੀ, ਅਲਗ ਕੀਤੇ ਗਏ ਘਰਾਂ ਲਈ ਭੋਜਨ/ਕਰਿਆਨੇ ਦੀ ਡਿਲਿਵਰੀ, ਮਿਡਡੇ ਮੀਲ ਦਵਾਈਆਂ ਆਦਿ ਲਈ ਤੈਅ ਕੀਤੀਆਂ ਭੂਮਿਕਾਵਾਂ ਬਾਰੇ ਐਸਐਚਜੀਜ਼, ਨੌਜਵਾਨ ਨੈੱਟਵਰਕ, ਵੀਐਚਐਸਐਨਸੀ ਵਰਗੇ ਮੌਜੂਦਾ ਨੈੱਟਵਰਕਾਂ ਨਾਲ ਤਾਲਮੇਲ ਕਰੋ। </a:t>
            </a:r>
            <a:endParaRPr lang="en-US" b="0" dirty="0"/>
          </a:p>
          <a:p>
            <a:pPr algn="l"/>
            <a:r>
              <a:rPr lang="pa-IN" b="0" dirty="0"/>
              <a:t>ਉਹਨਾਂ ਨਾਲ ਏਐਨਐਮ, ਆਸ਼ਾ, ਐੰਬੂਲੈਂਸ, ਅਤੇ ਹੋਰ ਡਾਕਟਰੀ ਸਹਾਇਤਾ ਬਾਰੇ ਵੇਰਵੇ ਸਾਂਝੇ ਕਰੋ। </a:t>
            </a:r>
            <a:endParaRPr lang="en-US" b="0" dirty="0"/>
          </a:p>
          <a:p>
            <a:pPr algn="l"/>
            <a:r>
              <a:rPr lang="pa-IN" b="0" dirty="0"/>
              <a:t>ਬੱਚਿਆਂ ਵਿੱਚ ਸਦਮੇ ਅਤੇ ਹਿੰਸਾ ਦੇ ਮੁੱਦਿਆਂ ਨਾਲ ਨਜਿੱਠਣ ਲਈ ਬਾਲ ਸੁਰੱਖਿਆ ਕਮੇਟੀਆਂ ਦੇ ਤਾਲਮੇਲ ਵਾਲੇ ਵੇਰਵੇ ਸਾਂਝੇ ਕਰੋ।</a:t>
            </a:r>
            <a:endParaRPr b="0" dirty="0"/>
          </a:p>
        </p:txBody>
      </p:sp>
      <p:sp>
        <p:nvSpPr>
          <p:cNvPr id="638" name="Rounded Rectangle"/>
          <p:cNvSpPr/>
          <p:nvPr/>
        </p:nvSpPr>
        <p:spPr>
          <a:xfrm>
            <a:off x="18032187" y="1722740"/>
            <a:ext cx="5578992" cy="10292216"/>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1" name="HELP DEVELOP HOUSEHOLD…"/>
          <p:cNvSpPr txBox="1"/>
          <p:nvPr/>
        </p:nvSpPr>
        <p:spPr>
          <a:xfrm>
            <a:off x="18192562" y="2364921"/>
            <a:ext cx="5286338" cy="10874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2600">
                <a:solidFill>
                  <a:srgbClr val="FFFFFF"/>
                </a:solidFill>
              </a:defRPr>
            </a:pPr>
            <a:r>
              <a:rPr lang="pa-IN" sz="3200" dirty="0">
                <a:solidFill>
                  <a:schemeClr val="tx1"/>
                </a:solidFill>
              </a:rPr>
              <a:t>ਘਰਾਂ ਦੀ ਐਮਰਜੈਂਸੀ ਸੰਪਰਕ ਸੂਚੀ ਬਣਾਉਣ ਵਿੱਚ ਸਹਾਇਤਾ ਕਰੋ</a:t>
            </a:r>
            <a:endParaRPr sz="3200" b="0" dirty="0">
              <a:solidFill>
                <a:schemeClr val="tx1"/>
              </a:solidFill>
              <a:latin typeface="Arial" panose="020B0604020202020204" pitchFamily="34" charset="0"/>
              <a:cs typeface="Arial" panose="020B0604020202020204" pitchFamily="34" charset="0"/>
            </a:endParaRPr>
          </a:p>
        </p:txBody>
      </p:sp>
      <p:sp>
        <p:nvSpPr>
          <p:cNvPr id="646" name="Ensure each household has a current list of emergency contacts for family, friends, neighbours, essential services contact numbers like food, medicines, medical help ."/>
          <p:cNvSpPr txBox="1"/>
          <p:nvPr/>
        </p:nvSpPr>
        <p:spPr>
          <a:xfrm>
            <a:off x="18192562" y="4514691"/>
            <a:ext cx="5286338" cy="30572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2600" b="0" cap="small">
                <a:solidFill>
                  <a:srgbClr val="FFFFFF"/>
                </a:solidFill>
              </a:defRPr>
            </a:pPr>
            <a:r>
              <a:rPr lang="pa-IN" sz="3200" b="0" dirty="0">
                <a:solidFill>
                  <a:schemeClr val="tx1"/>
                </a:solidFill>
              </a:rPr>
              <a:t>ਯਕੀਨੀ ਬਣਾਓ ਕਿ ਹਰੇਕ ਘਰ ਕੋਲ ਪਰਿਵਾਰ, ਦੋਸਤਾਂ, ਗੁਆਂਢੀਆਂ ਲਈ ਐਮਰਜੈਂਸੀ ਸੰਪਰਕਾਂ, ਭੋਜਨ, ਦਵਾਈਆਂ, ਡਾਕਟਰੀ ਸਹਾਇਤਾ ਵਰਗੇ ਜ਼ਰੂਰੀ ਸੇਵਾਵਾਂ ਬਾਰੇ ਸੰਪਰਕ ਨੰਬਰਾਂ ਦੀ ਤਾਜ਼ਾ ਸੂਚੀ ਹੈ।</a:t>
            </a:r>
            <a:endParaRPr sz="3200" b="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linds(horizontal)">
                                      <p:cBhvr>
                                        <p:cTn id="7" dur="1000"/>
                                        <p:tgtEl>
                                          <p:spTgt spid="6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3"/>
                                        </p:tgtEl>
                                        <p:attrNameLst>
                                          <p:attrName>style.visibility</p:attrName>
                                        </p:attrNameLst>
                                      </p:cBhvr>
                                      <p:to>
                                        <p:strVal val="visible"/>
                                      </p:to>
                                    </p:set>
                                    <p:animEffect transition="in" filter="blinds(horizontal)">
                                      <p:cBhvr>
                                        <p:cTn id="10" dur="1000"/>
                                        <p:tgtEl>
                                          <p:spTgt spid="6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3">
                                            <p:bg/>
                                          </p:spTgt>
                                        </p:tgtEl>
                                        <p:attrNameLst>
                                          <p:attrName>style.visibility</p:attrName>
                                        </p:attrNameLst>
                                      </p:cBhvr>
                                      <p:to>
                                        <p:strVal val="visible"/>
                                      </p:to>
                                    </p:set>
                                    <p:animEffect transition="in" filter="fade">
                                      <p:cBhvr>
                                        <p:cTn id="20" dur="1000"/>
                                        <p:tgtEl>
                                          <p:spTgt spid="643">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3">
                                            <p:txEl>
                                              <p:pRg st="0" end="0"/>
                                            </p:txEl>
                                          </p:spTgt>
                                        </p:tgtEl>
                                        <p:attrNameLst>
                                          <p:attrName>style.visibility</p:attrName>
                                        </p:attrNameLst>
                                      </p:cBhvr>
                                      <p:to>
                                        <p:strVal val="visible"/>
                                      </p:to>
                                    </p:set>
                                    <p:animEffect transition="in" filter="fade">
                                      <p:cBhvr>
                                        <p:cTn id="25" dur="1000"/>
                                        <p:tgtEl>
                                          <p:spTgt spid="64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3">
                                            <p:txEl>
                                              <p:pRg st="1" end="1"/>
                                            </p:txEl>
                                          </p:spTgt>
                                        </p:tgtEl>
                                        <p:attrNameLst>
                                          <p:attrName>style.visibility</p:attrName>
                                        </p:attrNameLst>
                                      </p:cBhvr>
                                      <p:to>
                                        <p:strVal val="visible"/>
                                      </p:to>
                                    </p:set>
                                    <p:animEffect transition="in" filter="fade">
                                      <p:cBhvr>
                                        <p:cTn id="30" dur="1000"/>
                                        <p:tgtEl>
                                          <p:spTgt spid="64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43">
                                            <p:txEl>
                                              <p:pRg st="2" end="2"/>
                                            </p:txEl>
                                          </p:spTgt>
                                        </p:tgtEl>
                                        <p:attrNameLst>
                                          <p:attrName>style.visibility</p:attrName>
                                        </p:attrNameLst>
                                      </p:cBhvr>
                                      <p:to>
                                        <p:strVal val="visible"/>
                                      </p:to>
                                    </p:set>
                                    <p:animEffect transition="in" filter="fade">
                                      <p:cBhvr>
                                        <p:cTn id="35" dur="1000"/>
                                        <p:tgtEl>
                                          <p:spTgt spid="64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6"/>
                                        </p:tgtEl>
                                        <p:attrNameLst>
                                          <p:attrName>style.visibility</p:attrName>
                                        </p:attrNameLst>
                                      </p:cBhvr>
                                      <p:to>
                                        <p:strVal val="visible"/>
                                      </p:to>
                                    </p:set>
                                    <p:animEffect transition="in" filter="fade">
                                      <p:cBhvr>
                                        <p:cTn id="40" dur="1000"/>
                                        <p:tgtEl>
                                          <p:spTgt spid="6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0"/>
                                        </p:tgtEl>
                                        <p:attrNameLst>
                                          <p:attrName>style.visibility</p:attrName>
                                        </p:attrNameLst>
                                      </p:cBhvr>
                                      <p:to>
                                        <p:strVal val="visible"/>
                                      </p:to>
                                    </p:set>
                                    <p:animEffect transition="in" filter="fade">
                                      <p:cBhvr>
                                        <p:cTn id="43" dur="1000"/>
                                        <p:tgtEl>
                                          <p:spTgt spid="6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44">
                                            <p:bg/>
                                          </p:spTgt>
                                        </p:tgtEl>
                                        <p:attrNameLst>
                                          <p:attrName>style.visibility</p:attrName>
                                        </p:attrNameLst>
                                      </p:cBhvr>
                                      <p:to>
                                        <p:strVal val="visible"/>
                                      </p:to>
                                    </p:set>
                                    <p:animEffect transition="in" filter="fade">
                                      <p:cBhvr>
                                        <p:cTn id="48" dur="1000"/>
                                        <p:tgtEl>
                                          <p:spTgt spid="644">
                                            <p:bg/>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44">
                                            <p:txEl>
                                              <p:pRg st="0" end="0"/>
                                            </p:txEl>
                                          </p:spTgt>
                                        </p:tgtEl>
                                        <p:attrNameLst>
                                          <p:attrName>style.visibility</p:attrName>
                                        </p:attrNameLst>
                                      </p:cBhvr>
                                      <p:to>
                                        <p:strVal val="visible"/>
                                      </p:to>
                                    </p:set>
                                    <p:animEffect transition="in" filter="fade">
                                      <p:cBhvr>
                                        <p:cTn id="53" dur="1000"/>
                                        <p:tgtEl>
                                          <p:spTgt spid="64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44">
                                            <p:txEl>
                                              <p:pRg st="1" end="1"/>
                                            </p:txEl>
                                          </p:spTgt>
                                        </p:tgtEl>
                                        <p:attrNameLst>
                                          <p:attrName>style.visibility</p:attrName>
                                        </p:attrNameLst>
                                      </p:cBhvr>
                                      <p:to>
                                        <p:strVal val="visible"/>
                                      </p:to>
                                    </p:set>
                                    <p:animEffect transition="in" filter="fade">
                                      <p:cBhvr>
                                        <p:cTn id="58" dur="1000"/>
                                        <p:tgtEl>
                                          <p:spTgt spid="644">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44">
                                            <p:txEl>
                                              <p:pRg st="2" end="2"/>
                                            </p:txEl>
                                          </p:spTgt>
                                        </p:tgtEl>
                                        <p:attrNameLst>
                                          <p:attrName>style.visibility</p:attrName>
                                        </p:attrNameLst>
                                      </p:cBhvr>
                                      <p:to>
                                        <p:strVal val="visible"/>
                                      </p:to>
                                    </p:set>
                                    <p:animEffect transition="in" filter="fade">
                                      <p:cBhvr>
                                        <p:cTn id="63" dur="1000"/>
                                        <p:tgtEl>
                                          <p:spTgt spid="644">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44">
                                            <p:txEl>
                                              <p:pRg st="3" end="3"/>
                                            </p:txEl>
                                          </p:spTgt>
                                        </p:tgtEl>
                                        <p:attrNameLst>
                                          <p:attrName>style.visibility</p:attrName>
                                        </p:attrNameLst>
                                      </p:cBhvr>
                                      <p:to>
                                        <p:strVal val="visible"/>
                                      </p:to>
                                    </p:set>
                                    <p:animEffect transition="in" filter="fade">
                                      <p:cBhvr>
                                        <p:cTn id="68" dur="1000"/>
                                        <p:tgtEl>
                                          <p:spTgt spid="644">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44">
                                            <p:txEl>
                                              <p:pRg st="4" end="4"/>
                                            </p:txEl>
                                          </p:spTgt>
                                        </p:tgtEl>
                                        <p:attrNameLst>
                                          <p:attrName>style.visibility</p:attrName>
                                        </p:attrNameLst>
                                      </p:cBhvr>
                                      <p:to>
                                        <p:strVal val="visible"/>
                                      </p:to>
                                    </p:set>
                                    <p:animEffect transition="in" filter="fade">
                                      <p:cBhvr>
                                        <p:cTn id="73" dur="1000"/>
                                        <p:tgtEl>
                                          <p:spTgt spid="644">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37"/>
                                        </p:tgtEl>
                                        <p:attrNameLst>
                                          <p:attrName>style.visibility</p:attrName>
                                        </p:attrNameLst>
                                      </p:cBhvr>
                                      <p:to>
                                        <p:strVal val="visible"/>
                                      </p:to>
                                    </p:set>
                                    <p:animEffect transition="in" filter="fade">
                                      <p:cBhvr>
                                        <p:cTn id="78" dur="1000"/>
                                        <p:tgtEl>
                                          <p:spTgt spid="63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42"/>
                                        </p:tgtEl>
                                        <p:attrNameLst>
                                          <p:attrName>style.visibility</p:attrName>
                                        </p:attrNameLst>
                                      </p:cBhvr>
                                      <p:to>
                                        <p:strVal val="visible"/>
                                      </p:to>
                                    </p:set>
                                    <p:animEffect transition="in" filter="fade">
                                      <p:cBhvr>
                                        <p:cTn id="81" dur="1000"/>
                                        <p:tgtEl>
                                          <p:spTgt spid="64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45">
                                            <p:bg/>
                                          </p:spTgt>
                                        </p:tgtEl>
                                        <p:attrNameLst>
                                          <p:attrName>style.visibility</p:attrName>
                                        </p:attrNameLst>
                                      </p:cBhvr>
                                      <p:to>
                                        <p:strVal val="visible"/>
                                      </p:to>
                                    </p:set>
                                    <p:animEffect transition="in" filter="fade">
                                      <p:cBhvr>
                                        <p:cTn id="86" dur="1000"/>
                                        <p:tgtEl>
                                          <p:spTgt spid="645">
                                            <p:bg/>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45">
                                            <p:txEl>
                                              <p:pRg st="0" end="0"/>
                                            </p:txEl>
                                          </p:spTgt>
                                        </p:tgtEl>
                                        <p:attrNameLst>
                                          <p:attrName>style.visibility</p:attrName>
                                        </p:attrNameLst>
                                      </p:cBhvr>
                                      <p:to>
                                        <p:strVal val="visible"/>
                                      </p:to>
                                    </p:set>
                                    <p:animEffect transition="in" filter="fade">
                                      <p:cBhvr>
                                        <p:cTn id="91" dur="1000"/>
                                        <p:tgtEl>
                                          <p:spTgt spid="645">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45">
                                            <p:txEl>
                                              <p:pRg st="1" end="1"/>
                                            </p:txEl>
                                          </p:spTgt>
                                        </p:tgtEl>
                                        <p:attrNameLst>
                                          <p:attrName>style.visibility</p:attrName>
                                        </p:attrNameLst>
                                      </p:cBhvr>
                                      <p:to>
                                        <p:strVal val="visible"/>
                                      </p:to>
                                    </p:set>
                                    <p:animEffect transition="in" filter="fade">
                                      <p:cBhvr>
                                        <p:cTn id="96" dur="1000"/>
                                        <p:tgtEl>
                                          <p:spTgt spid="645">
                                            <p:txEl>
                                              <p:pRg st="1" end="1"/>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45">
                                            <p:txEl>
                                              <p:pRg st="2" end="2"/>
                                            </p:txEl>
                                          </p:spTgt>
                                        </p:tgtEl>
                                        <p:attrNameLst>
                                          <p:attrName>style.visibility</p:attrName>
                                        </p:attrNameLst>
                                      </p:cBhvr>
                                      <p:to>
                                        <p:strVal val="visible"/>
                                      </p:to>
                                    </p:set>
                                    <p:animEffect transition="in" filter="fade">
                                      <p:cBhvr>
                                        <p:cTn id="101" dur="1000"/>
                                        <p:tgtEl>
                                          <p:spTgt spid="645">
                                            <p:txEl>
                                              <p:pRg st="2" end="2"/>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38"/>
                                        </p:tgtEl>
                                        <p:attrNameLst>
                                          <p:attrName>style.visibility</p:attrName>
                                        </p:attrNameLst>
                                      </p:cBhvr>
                                      <p:to>
                                        <p:strVal val="visible"/>
                                      </p:to>
                                    </p:set>
                                    <p:animEffect transition="in" filter="fade">
                                      <p:cBhvr>
                                        <p:cTn id="106" dur="1000"/>
                                        <p:tgtEl>
                                          <p:spTgt spid="63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41"/>
                                        </p:tgtEl>
                                        <p:attrNameLst>
                                          <p:attrName>style.visibility</p:attrName>
                                        </p:attrNameLst>
                                      </p:cBhvr>
                                      <p:to>
                                        <p:strVal val="visible"/>
                                      </p:to>
                                    </p:set>
                                    <p:animEffect transition="in" filter="fade">
                                      <p:cBhvr>
                                        <p:cTn id="109" dur="1000"/>
                                        <p:tgtEl>
                                          <p:spTgt spid="64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46">
                                            <p:bg/>
                                          </p:spTgt>
                                        </p:tgtEl>
                                        <p:attrNameLst>
                                          <p:attrName>style.visibility</p:attrName>
                                        </p:attrNameLst>
                                      </p:cBhvr>
                                      <p:to>
                                        <p:strVal val="visible"/>
                                      </p:to>
                                    </p:set>
                                    <p:animEffect transition="in" filter="fade">
                                      <p:cBhvr>
                                        <p:cTn id="112" dur="1000"/>
                                        <p:tgtEl>
                                          <p:spTgt spid="646">
                                            <p:bg/>
                                          </p:spTgt>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46">
                                            <p:txEl>
                                              <p:pRg st="0" end="0"/>
                                            </p:txEl>
                                          </p:spTgt>
                                        </p:tgtEl>
                                        <p:attrNameLst>
                                          <p:attrName>style.visibility</p:attrName>
                                        </p:attrNameLst>
                                      </p:cBhvr>
                                      <p:to>
                                        <p:strVal val="visible"/>
                                      </p:to>
                                    </p:set>
                                    <p:animEffect transition="in" filter="fade">
                                      <p:cBhvr>
                                        <p:cTn id="115" dur="1000"/>
                                        <p:tgtEl>
                                          <p:spTgt spid="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43" grpId="0" uiExpand="1" build="p" bldLvl="2" animBg="1"/>
      <p:bldP spid="636" grpId="0" animBg="1"/>
      <p:bldP spid="640" grpId="0" animBg="1"/>
      <p:bldP spid="644" grpId="0" uiExpand="1" build="p" bldLvl="2" animBg="1"/>
      <p:bldP spid="637" grpId="0" animBg="1"/>
      <p:bldP spid="642" grpId="0" animBg="1"/>
      <p:bldP spid="645" grpId="0" uiExpand="1" build="p" bldLvl="2" animBg="1"/>
      <p:bldP spid="638" grpId="0" animBg="1"/>
      <p:bldP spid="641" grpId="0" animBg="1"/>
      <p:bldP spid="646"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3" name="Group"/>
          <p:cNvGrpSpPr/>
          <p:nvPr/>
        </p:nvGrpSpPr>
        <p:grpSpPr>
          <a:xfrm>
            <a:off x="300010" y="12315300"/>
            <a:ext cx="4601210" cy="995767"/>
            <a:chOff x="0" y="0"/>
            <a:chExt cx="4601208" cy="995765"/>
          </a:xfrm>
        </p:grpSpPr>
        <p:pic>
          <p:nvPicPr>
            <p:cNvPr id="64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4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5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5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5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56" name="Group"/>
          <p:cNvGrpSpPr/>
          <p:nvPr/>
        </p:nvGrpSpPr>
        <p:grpSpPr>
          <a:xfrm>
            <a:off x="23097931" y="13055998"/>
            <a:ext cx="2098870" cy="1540535"/>
            <a:chOff x="0" y="2516"/>
            <a:chExt cx="2098868" cy="1540533"/>
          </a:xfrm>
        </p:grpSpPr>
        <p:sp>
          <p:nvSpPr>
            <p:cNvPr id="654" name="20"/>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21</a:t>
              </a:r>
              <a:endParaRPr dirty="0">
                <a:latin typeface="Arial" panose="020B0604020202020204" pitchFamily="34" charset="0"/>
                <a:cs typeface="Arial" panose="020B0604020202020204" pitchFamily="34" charset="0"/>
              </a:endParaRPr>
            </a:p>
          </p:txBody>
        </p:sp>
        <p:pic>
          <p:nvPicPr>
            <p:cNvPr id="65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266D0971-0F19-284D-919A-A12DF1586C3E}"/>
              </a:ext>
            </a:extLst>
          </p:cNvPr>
          <p:cNvGrpSpPr/>
          <p:nvPr/>
        </p:nvGrpSpPr>
        <p:grpSpPr>
          <a:xfrm>
            <a:off x="650112" y="454085"/>
            <a:ext cx="4251109" cy="1021625"/>
            <a:chOff x="650112" y="454085"/>
            <a:chExt cx="4251109" cy="1021625"/>
          </a:xfrm>
        </p:grpSpPr>
        <p:sp>
          <p:nvSpPr>
            <p:cNvPr id="657" name="Rounded Rectangle"/>
            <p:cNvSpPr/>
            <p:nvPr/>
          </p:nvSpPr>
          <p:spPr>
            <a:xfrm>
              <a:off x="650112" y="454085"/>
              <a:ext cx="4251109"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58" name="CASE STUDY"/>
            <p:cNvSpPr txBox="1"/>
            <p:nvPr/>
          </p:nvSpPr>
          <p:spPr>
            <a:xfrm>
              <a:off x="948462" y="542121"/>
              <a:ext cx="3820661"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l">
                <a:defRPr sz="3200" spc="96">
                  <a:solidFill>
                    <a:srgbClr val="002135"/>
                  </a:solidFill>
                </a:defRPr>
              </a:lvl1pPr>
            </a:lstStyle>
            <a:p>
              <a:r>
                <a:rPr lang="pa-IN" sz="5400" dirty="0"/>
                <a:t>ਕੇਸ ਅਧਿਐਨ </a:t>
              </a:r>
              <a:endParaRPr sz="5400" b="0" dirty="0">
                <a:latin typeface="Arial" panose="020B0604020202020204" pitchFamily="34" charset="0"/>
                <a:cs typeface="Arial" panose="020B0604020202020204" pitchFamily="34" charset="0"/>
              </a:endParaRPr>
            </a:p>
          </p:txBody>
        </p:sp>
      </p:grpSp>
      <p:sp>
        <p:nvSpPr>
          <p:cNvPr id="659" name="The local pujari has organised a Satyanarayana puja  to ward off the evil of Coronavirus. Many of the households have decided to participate. Pujari Tiwari ji has told you that the prayers will keep the evil of the Coronavirus away and all families have asked for a yagna as they find power in prayers."/>
          <p:cNvSpPr txBox="1"/>
          <p:nvPr/>
        </p:nvSpPr>
        <p:spPr>
          <a:xfrm>
            <a:off x="775987" y="3904827"/>
            <a:ext cx="10326500" cy="675056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defTabSz="914400">
              <a:spcBef>
                <a:spcPts val="1200"/>
              </a:spcBef>
              <a:defRPr sz="3700" b="0" cap="small">
                <a:solidFill>
                  <a:srgbClr val="FFFFFF"/>
                </a:solidFill>
              </a:defRPr>
            </a:pPr>
            <a:r>
              <a:rPr lang="pa-IN" sz="3600" b="0" cap="small" dirty="0"/>
              <a:t>ਬਾਬੂਲਾਲ ਪਿਛਲੇ ਕਈ ਸਾਲ ਤੋਂ ਆਪਣਾ ਟਰੈਕਟਰ ਕਿਰਾਏ ‘ਤੇ ਦੇ ਰਿਹਾ ਹੈ ਅਤੇ ਸਮਾਜ ਵਿੱਚ ਕਈ ਲੋਕ ਉਸਨੂੰ ਜਾਣਦੇ ਹਨ। ਹਾਲ ਵਿੱਚ ਹੀ ਲੋਕਾਂ ਨੇ ਬਾਬੂਲਾਲ ਦੇ ਟਰੈਕਟਰ ਕਿਰਾਏ ‘ਤੇ ਲੈਣੇ ਬੰਦ ਕਰ ਦਿੱਤੇ ਹਨ ਅਤੇ ਤੁਹਾਨੂੰ ਪਤਾ ਲੱਗਦਾ ਹੈ ਕਿ ਅਜਿਹਾ ਇਸਲਈ ਹੋ ਰਿਹਾ ਹੈ ਕਿਉਂਕਿ ਬਾਬੂਲਾਲ ਨੂੰ ਜ਼ੁਕਾਮ ਅਤੇ ਫਲੂ ਦੇ ਲੱਛਣ ਹਨ। ਜਦੋਂ ਤੁਸੀਂ ਬਾਬੂਲਾਲ ਨਾਲ ਗੱਲ ਕਰਦੇ ਹੋ ਤਾਂ ਉਹ ਤੁਹਾਨੂੰ ਦੱਸਦਾ ਹੈ ਕਿ ਜਦੋਂ ਉਹ ਰਾਹ ਵਿੱਚ ਜਾਂ ਰਿਹਾ ਹੁੰਦਾ ਹੈ ਤਾਂ ਲੋਕ ਗਲੀ ਦੇ ਦੂਜੇ ਪਾਸੇ ਚਲੇ ਜਾਂਦੇ ਹਨ ਅਤੇ ਲੋਕ ਉਸ ਨਾਲ ਉਸਦੇ ਬੱਚਿਆਂ ਸਮੇਤ ਉਸਦੇ ਪਰਿਵਾਰਕ ਮੈਂਬਰਾਂ ਨਾਲ ਗੱਲ ਨਹੀਂ ਕਰਦੇ ਇੱਥੋਂ ਤਕ ਕਿ ਫੋਨ ‘ਤੇ ਵੀ ਨਹੀਂ।  ਉਸਨੇ ਆਪਣੇ ਸ਼ਹਿਰ ਵਾਲੇ ਮਕਾਨ ਵਿੱਚ ਜਾਣ ਦਾ ਫੈਸਲਾ ਕਰ ਲਿਆ ਹੈ ਕਿਉਂਕਿ ਉਹ ਇਹ ਵਤੀਰਾ ਸਹਿਣ ਨਹੀਂ ਕਰ ਪਾ ਰਿਹਾ।</a:t>
            </a:r>
            <a:endParaRPr sz="3600"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4346A9E-6D76-5245-A577-43914F2951C7}"/>
              </a:ext>
            </a:extLst>
          </p:cNvPr>
          <p:cNvGrpSpPr/>
          <p:nvPr/>
        </p:nvGrpSpPr>
        <p:grpSpPr>
          <a:xfrm>
            <a:off x="13099114" y="1798321"/>
            <a:ext cx="8800210" cy="1080758"/>
            <a:chOff x="699409" y="7448315"/>
            <a:chExt cx="8800210" cy="1080758"/>
          </a:xfrm>
        </p:grpSpPr>
        <p:sp>
          <p:nvSpPr>
            <p:cNvPr id="660" name="Rounded Rectangle"/>
            <p:cNvSpPr/>
            <p:nvPr/>
          </p:nvSpPr>
          <p:spPr>
            <a:xfrm>
              <a:off x="699409" y="7448315"/>
              <a:ext cx="8800210" cy="1080758"/>
            </a:xfrm>
            <a:prstGeom prst="roundRect">
              <a:avLst>
                <a:gd name="adj" fmla="val 3355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latin typeface="Arial" panose="020B0604020202020204" pitchFamily="34" charset="0"/>
                <a:cs typeface="Arial" panose="020B0604020202020204" pitchFamily="34" charset="0"/>
              </a:endParaRPr>
            </a:p>
          </p:txBody>
        </p:sp>
        <p:sp>
          <p:nvSpPr>
            <p:cNvPr id="661" name="QUESTION 1: Is this correct?"/>
            <p:cNvSpPr txBox="1"/>
            <p:nvPr/>
          </p:nvSpPr>
          <p:spPr>
            <a:xfrm>
              <a:off x="948648" y="7669605"/>
              <a:ext cx="8282248" cy="6565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defRPr sz="2400"/>
              </a:pPr>
              <a:r>
                <a:rPr lang="pa-IN" sz="3600" dirty="0"/>
                <a:t>ਪ੍ਰਸ਼ਨ 1 : ਕੀ ਇਹ ਕਰਨਾ  ਸਹੀ ਹੈ?</a:t>
              </a:r>
              <a:endParaRPr sz="3600" b="0" cap="all"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F126A4F8-98DD-FD42-925C-830C4E285DCC}"/>
              </a:ext>
            </a:extLst>
          </p:cNvPr>
          <p:cNvGrpSpPr/>
          <p:nvPr/>
        </p:nvGrpSpPr>
        <p:grpSpPr>
          <a:xfrm>
            <a:off x="13879315" y="428684"/>
            <a:ext cx="7239806" cy="1021625"/>
            <a:chOff x="13019912" y="454085"/>
            <a:chExt cx="7239806" cy="1021625"/>
          </a:xfrm>
        </p:grpSpPr>
        <p:sp>
          <p:nvSpPr>
            <p:cNvPr id="662" name="Rounded Rectangle"/>
            <p:cNvSpPr/>
            <p:nvPr/>
          </p:nvSpPr>
          <p:spPr>
            <a:xfrm>
              <a:off x="13019912" y="454085"/>
              <a:ext cx="7239806"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63" name="ROLE OF AN INFLUENCER"/>
            <p:cNvSpPr txBox="1"/>
            <p:nvPr/>
          </p:nvSpPr>
          <p:spPr>
            <a:xfrm>
              <a:off x="13606972" y="672797"/>
              <a:ext cx="5845959"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l">
                <a:defRPr sz="3200" spc="96">
                  <a:solidFill>
                    <a:srgbClr val="002135"/>
                  </a:solidFill>
                </a:defRPr>
              </a:lvl1pPr>
            </a:lstStyle>
            <a:p>
              <a:r>
                <a:rPr lang="pa-IN" sz="3600" dirty="0"/>
                <a:t>ਪ੍ਰਭਾਵਸ਼ਾਲੀ ਵਿਅਕਤੀ ਦੀ ਭੂਮਿਕਾ</a:t>
              </a:r>
              <a:endParaRPr sz="3600" b="0" dirty="0">
                <a:latin typeface="Arial" panose="020B0604020202020204" pitchFamily="34" charset="0"/>
                <a:cs typeface="Arial" panose="020B0604020202020204" pitchFamily="34" charset="0"/>
              </a:endParaRPr>
            </a:p>
          </p:txBody>
        </p:sp>
      </p:grpSp>
      <p:sp>
        <p:nvSpPr>
          <p:cNvPr id="664" name="Check who can help in influencing Pujari Tiwari for explaining large events should not be organised.…"/>
          <p:cNvSpPr txBox="1"/>
          <p:nvPr/>
        </p:nvSpPr>
        <p:spPr>
          <a:xfrm>
            <a:off x="12735483" y="5799600"/>
            <a:ext cx="10087572" cy="564257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57200" indent="-457200" algn="l">
              <a:buFont typeface="Arial" panose="020B0604020202020204" pitchFamily="34" charset="0"/>
              <a:buChar char="•"/>
            </a:pPr>
            <a:r>
              <a:rPr lang="pa-IN" sz="3600" dirty="0">
                <a:solidFill>
                  <a:schemeClr val="bg1"/>
                </a:solidFill>
              </a:rPr>
              <a:t>ਪਤਾ ਕਰੋ ਕਿ ਸਥਾਨਕ ਜ਼ਮੀਨ ਮਾਲਕਾਂ ‘ਤੇ ਪ੍ਰਭਾਵ ਪਾਉਣ ਵਿੱਚ ਕੌਣ ਮਦਦ ਕਰ ਸਕਦਾ ਹੈ।</a:t>
            </a:r>
            <a:br>
              <a:rPr lang="en-US" sz="3600" dirty="0">
                <a:solidFill>
                  <a:schemeClr val="bg1"/>
                </a:solidFill>
              </a:rPr>
            </a:br>
            <a:endParaRPr lang="en-US" sz="3600" dirty="0">
              <a:solidFill>
                <a:schemeClr val="bg1"/>
              </a:solidFill>
            </a:endParaRPr>
          </a:p>
          <a:p>
            <a:pPr marL="457200" indent="-457200" algn="l">
              <a:buFont typeface="Arial" panose="020B0604020202020204" pitchFamily="34" charset="0"/>
              <a:buChar char="•"/>
            </a:pPr>
            <a:r>
              <a:rPr lang="pa-IN" sz="3600" dirty="0">
                <a:solidFill>
                  <a:schemeClr val="bg1"/>
                </a:solidFill>
              </a:rPr>
              <a:t>ਕੋਵਿਡ ਕੀ ਹੈ ਅਤੇ ਇਸਦੇ ਕੀ ਲੱਛਣ ਹਨ ਬਾਰੇ ਜਾਣਕਾਰੀ ਦਾ ਪਸਾਰ ਕਰਨ ਵਿੱਚ ਅਹਿਮ ਪ੍ਰਭਾਵਸ਼ਾਲੀ ਵਿਅਕਤੀਆਂ ਦੀ ਮਦਦ ਲਓ। </a:t>
            </a:r>
            <a:br>
              <a:rPr lang="en-US" sz="3600" dirty="0">
                <a:solidFill>
                  <a:schemeClr val="bg1"/>
                </a:solidFill>
              </a:rPr>
            </a:br>
            <a:endParaRPr lang="en-US" sz="3600" dirty="0">
              <a:solidFill>
                <a:schemeClr val="bg1"/>
              </a:solidFill>
            </a:endParaRPr>
          </a:p>
          <a:p>
            <a:pPr marL="457200" indent="-457200" algn="l">
              <a:buFont typeface="Arial" panose="020B0604020202020204" pitchFamily="34" charset="0"/>
              <a:buChar char="•"/>
            </a:pPr>
            <a:r>
              <a:rPr lang="pa-IN" sz="3600" dirty="0">
                <a:solidFill>
                  <a:schemeClr val="bg1"/>
                </a:solidFill>
              </a:rPr>
              <a:t>ਬਾਬੂਲਾਲ ਨਾਲ ਕੋਵਿਡ ਦੇ ਲੱਛਣਾਂ ਬਾਰੇ ਚਰਚਾ ਕਰਨ ਲਈ ਡੀਐਚਓ/ਐਮਓ ਨਾਲ ਗੱਲ ਕਰੋ ਅਤੇ ਜੇ ਉਹ ਸੰਪਰਕ ਵਿੱਚ ਹੈ ਤਾਂ ਉਸਨੂੰ ਕੀ ਸਲਾਹ ਦਿੱਤੀ ਜਾਣੀ ਚਾਹੀਦੀ ਹੈ।</a:t>
            </a:r>
            <a:endParaRPr sz="3600" b="0"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2AC976F-D0D5-474E-8C4D-0307FE8A2F37}"/>
              </a:ext>
            </a:extLst>
          </p:cNvPr>
          <p:cNvGrpSpPr/>
          <p:nvPr/>
        </p:nvGrpSpPr>
        <p:grpSpPr>
          <a:xfrm>
            <a:off x="13099113" y="3222347"/>
            <a:ext cx="8800211" cy="1682162"/>
            <a:chOff x="689667" y="9108423"/>
            <a:chExt cx="8800211" cy="1682162"/>
          </a:xfrm>
          <a:solidFill>
            <a:schemeClr val="accent1">
              <a:lumMod val="20000"/>
              <a:lumOff val="80000"/>
            </a:schemeClr>
          </a:solidFill>
        </p:grpSpPr>
        <p:sp>
          <p:nvSpPr>
            <p:cNvPr id="665" name="Rounded Rectangle"/>
            <p:cNvSpPr/>
            <p:nvPr/>
          </p:nvSpPr>
          <p:spPr>
            <a:xfrm>
              <a:off x="689667" y="9108423"/>
              <a:ext cx="8800211" cy="1682162"/>
            </a:xfrm>
            <a:prstGeom prst="roundRect">
              <a:avLst>
                <a:gd name="adj" fmla="val 255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66" name="QUESTION 2: What will you do as…"/>
            <p:cNvSpPr txBox="1"/>
            <p:nvPr/>
          </p:nvSpPr>
          <p:spPr>
            <a:xfrm>
              <a:off x="1033150" y="9350260"/>
              <a:ext cx="8262765" cy="1210588"/>
            </a:xfrm>
            <a:prstGeom prst="rect">
              <a:avLst/>
            </a:prstGeom>
            <a:grpFill/>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defRPr sz="2400" cap="all">
                  <a:solidFill>
                    <a:srgbClr val="FFFFFF"/>
                  </a:solidFill>
                </a:defRPr>
              </a:pPr>
              <a:r>
                <a:rPr lang="pa-IN" sz="3600" cap="all" dirty="0">
                  <a:solidFill>
                    <a:schemeClr val="tx1"/>
                  </a:solidFill>
                </a:rPr>
                <a:t>ਪ੍ਰਸ਼ਨ 2 : ਤੁਸੀਂ ਸਥਾਨਕ ਸਿਹਤ ਵਰਕਰ ਵਜੋਂ ਕੀ ਕਰੋਗੇ?</a:t>
              </a:r>
              <a:endParaRPr sz="3600" b="0" dirty="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9"/>
                                        </p:tgtEl>
                                        <p:attrNameLst>
                                          <p:attrName>style.visibility</p:attrName>
                                        </p:attrNameLst>
                                      </p:cBhvr>
                                      <p:to>
                                        <p:strVal val="visible"/>
                                      </p:to>
                                    </p:set>
                                    <p:animEffect transition="in" filter="fade">
                                      <p:cBhvr>
                                        <p:cTn id="12" dur="2000"/>
                                        <p:tgtEl>
                                          <p:spTgt spid="65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down)">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ppt_y</p:attrName>
                                        </p:attrNameLst>
                                      </p:cBhvr>
                                      <p:tavLst>
                                        <p:tav tm="0">
                                          <p:val>
                                            <p:strVal val="#ppt_y+#ppt_h*1.125000"/>
                                          </p:val>
                                        </p:tav>
                                        <p:tav tm="100000">
                                          <p:val>
                                            <p:strVal val="#ppt_y"/>
                                          </p:val>
                                        </p:tav>
                                      </p:tavLst>
                                    </p:anim>
                                    <p:animEffect transition="in" filter="wipe(up)">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64">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4">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ounded Rectangle"/>
          <p:cNvSpPr/>
          <p:nvPr/>
        </p:nvSpPr>
        <p:spPr>
          <a:xfrm>
            <a:off x="12334832" y="3719902"/>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673" name="Group"/>
          <p:cNvGrpSpPr/>
          <p:nvPr/>
        </p:nvGrpSpPr>
        <p:grpSpPr>
          <a:xfrm>
            <a:off x="300010" y="12315300"/>
            <a:ext cx="4601210" cy="995767"/>
            <a:chOff x="0" y="0"/>
            <a:chExt cx="4601208" cy="995765"/>
          </a:xfrm>
        </p:grpSpPr>
        <p:pic>
          <p:nvPicPr>
            <p:cNvPr id="66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6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7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7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7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76" name="Group"/>
          <p:cNvGrpSpPr/>
          <p:nvPr/>
        </p:nvGrpSpPr>
        <p:grpSpPr>
          <a:xfrm>
            <a:off x="23097931" y="13055998"/>
            <a:ext cx="2098870" cy="1540535"/>
            <a:chOff x="0" y="2516"/>
            <a:chExt cx="2098868" cy="1540533"/>
          </a:xfrm>
        </p:grpSpPr>
        <p:sp>
          <p:nvSpPr>
            <p:cNvPr id="674" name="21"/>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67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C9BEDE14-B845-9F48-A45E-D0689D56AF67}"/>
              </a:ext>
            </a:extLst>
          </p:cNvPr>
          <p:cNvGrpSpPr/>
          <p:nvPr/>
        </p:nvGrpSpPr>
        <p:grpSpPr>
          <a:xfrm>
            <a:off x="1973701" y="476491"/>
            <a:ext cx="20436597" cy="2479067"/>
            <a:chOff x="1973701" y="476491"/>
            <a:chExt cx="20436597" cy="2479067"/>
          </a:xfrm>
        </p:grpSpPr>
        <p:sp>
          <p:nvSpPr>
            <p:cNvPr id="677" name="Rounded Rectangle"/>
            <p:cNvSpPr/>
            <p:nvPr/>
          </p:nvSpPr>
          <p:spPr>
            <a:xfrm>
              <a:off x="1973701" y="476491"/>
              <a:ext cx="20436597" cy="2479067"/>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78" name="HOME QUARANTINE: STAY SAFE FOR PROBABLE INFECTED PERSON…"/>
            <p:cNvSpPr txBox="1"/>
            <p:nvPr/>
          </p:nvSpPr>
          <p:spPr>
            <a:xfrm>
              <a:off x="2307247" y="820489"/>
              <a:ext cx="20055170" cy="194925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r>
                <a:rPr lang="pa-IN" sz="6000" dirty="0">
                  <a:solidFill>
                    <a:srgbClr val="00144D"/>
                  </a:solidFill>
                </a:rPr>
                <a:t>ਘਰ ਵਿੱਚ ਏਕਾਂਤਵਾਸ :ਸੰਭਾਵੀ ਪੀੜਿਤ ਵਿਅਕਤੀ ਲਈ ਸੁਰੱਖਿਆ ਨਿਯਮ </a:t>
              </a:r>
              <a:endParaRPr lang="en-US" sz="6000" dirty="0">
                <a:solidFill>
                  <a:srgbClr val="00144D"/>
                </a:solidFill>
              </a:endParaRPr>
            </a:p>
            <a:p>
              <a:r>
                <a:rPr lang="pa-IN" sz="6000" dirty="0">
                  <a:solidFill>
                    <a:srgbClr val="00144D"/>
                  </a:solidFill>
                </a:rPr>
                <a:t>ਕੋਵਿਡ-19 ਦੇ ਸ਼ੱਕੀ ਮਰੀਜ਼ਾਂ ਲਈ ਸੀਮਿਤ ਗਤੀਵਿਧੀ</a:t>
              </a:r>
              <a:endParaRPr sz="6000" b="0" dirty="0">
                <a:solidFill>
                  <a:srgbClr val="00144D"/>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B51BBA08-C535-A047-8BB1-2CC8A836DBAF}"/>
              </a:ext>
            </a:extLst>
          </p:cNvPr>
          <p:cNvGrpSpPr/>
          <p:nvPr/>
        </p:nvGrpSpPr>
        <p:grpSpPr>
          <a:xfrm>
            <a:off x="2790840" y="3644914"/>
            <a:ext cx="9161384" cy="2537156"/>
            <a:chOff x="2790840" y="2532435"/>
            <a:chExt cx="9161384" cy="2537156"/>
          </a:xfrm>
        </p:grpSpPr>
        <p:sp>
          <p:nvSpPr>
            <p:cNvPr id="679" name="Rounded Rectangle"/>
            <p:cNvSpPr/>
            <p:nvPr/>
          </p:nvSpPr>
          <p:spPr>
            <a:xfrm>
              <a:off x="2790840" y="2532435"/>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0" name="KEEP DISTANCE"/>
            <p:cNvSpPr txBox="1"/>
            <p:nvPr/>
          </p:nvSpPr>
          <p:spPr>
            <a:xfrm>
              <a:off x="3017527" y="2675493"/>
              <a:ext cx="2167260" cy="52578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1022350">
                <a:lnSpc>
                  <a:spcPct val="90000"/>
                </a:lnSpc>
                <a:spcBef>
                  <a:spcPts val="900"/>
                </a:spcBef>
                <a:defRPr cap="all" spc="-149"/>
              </a:lvl1pPr>
            </a:lstStyle>
            <a:p>
              <a:r>
                <a:rPr lang="pa-IN" dirty="0"/>
                <a:t>ਦੂਰੀ ਬਣਾਈ ਰੱਖੋ</a:t>
              </a:r>
              <a:endParaRPr lang="en-US" dirty="0"/>
            </a:p>
          </p:txBody>
        </p:sp>
      </p:grpSp>
      <p:sp>
        <p:nvSpPr>
          <p:cNvPr id="681" name="Stay in a well ventilated specific room and away from other people in your home.  Restrict movement…"/>
          <p:cNvSpPr txBox="1"/>
          <p:nvPr/>
        </p:nvSpPr>
        <p:spPr>
          <a:xfrm>
            <a:off x="2899729" y="4451912"/>
            <a:ext cx="8943606" cy="1431159"/>
          </a:xfrm>
          <a:prstGeom prst="rect">
            <a:avLst/>
          </a:prstGeom>
          <a:ln w="12700">
            <a:miter lim="400000"/>
          </a:ln>
          <a:extLst>
            <a:ext uri="{C572A759-6A51-4108-AA02-DFA0A04FC94B}">
              <ma14:wrappingTextBoxFlag xmlns="" xmlns:ma14="http://schemas.microsoft.com/office/mac/drawingml/2011/main" val="1"/>
            </a:ext>
          </a:extLst>
        </p:spPr>
        <p:txBody>
          <a:bodyPr lIns="22859" tIns="22859" rIns="22859" bIns="22859" anchor="ctr">
            <a:spAutoFit/>
          </a:bodyPr>
          <a:lstStyle/>
          <a:p>
            <a:pPr algn="l"/>
            <a:r>
              <a:rPr lang="pa-IN" b="0" dirty="0"/>
              <a:t>ਚੰਗੇ ਹਵਾਦਾਰ ਵੱਖਰੇ ਕਮਰੇ ਅੰਦਰ ਅਤੇ ਆਪਣੇ ਘਰ ਦੇ ਬਾਕੀ ਮੈਂਬਰਾਂ ਤੋਂ ਦੂਰ ਰਹੋ। ਗਤੀਵਿਧੀਆਂ ਸੀਮਿਤ ਕਰੋ। </a:t>
            </a:r>
            <a:endParaRPr lang="en-US" b="0" dirty="0"/>
          </a:p>
          <a:p>
            <a:pPr algn="l"/>
            <a:r>
              <a:rPr lang="pa-IN" b="0" dirty="0"/>
              <a:t>ਜੇ ਉਪਲਬਧ ਹੈ ਤਾਂ, ਵੱਖਰਾ ਬਾਥਰੂਮ ਇਸਤੇਮਾਲ ਕਰੋ।</a:t>
            </a:r>
            <a:endParaRPr b="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F61EB55B-05AB-E644-9791-21D29092DFF3}"/>
              </a:ext>
            </a:extLst>
          </p:cNvPr>
          <p:cNvGrpSpPr/>
          <p:nvPr/>
        </p:nvGrpSpPr>
        <p:grpSpPr>
          <a:xfrm>
            <a:off x="7573207" y="10033584"/>
            <a:ext cx="9161385" cy="2537156"/>
            <a:chOff x="12431776" y="2532435"/>
            <a:chExt cx="9161385" cy="2537156"/>
          </a:xfrm>
          <a:solidFill>
            <a:schemeClr val="accent1">
              <a:lumMod val="20000"/>
              <a:lumOff val="80000"/>
            </a:schemeClr>
          </a:solidFill>
        </p:grpSpPr>
        <p:sp>
          <p:nvSpPr>
            <p:cNvPr id="682" name="Rounded Rectangle"/>
            <p:cNvSpPr/>
            <p:nvPr/>
          </p:nvSpPr>
          <p:spPr>
            <a:xfrm>
              <a:off x="12431776" y="2532435"/>
              <a:ext cx="9161385" cy="2537156"/>
            </a:xfrm>
            <a:prstGeom prst="roundRect">
              <a:avLst>
                <a:gd name="adj" fmla="val 10559"/>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3" name="KEEP DISTANCE"/>
            <p:cNvSpPr txBox="1"/>
            <p:nvPr/>
          </p:nvSpPr>
          <p:spPr>
            <a:xfrm>
              <a:off x="12675709" y="2675493"/>
              <a:ext cx="1744067" cy="525785"/>
            </a:xfrm>
            <a:prstGeom prst="rect">
              <a:avLst/>
            </a:prstGeom>
            <a:grp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1022350">
                <a:lnSpc>
                  <a:spcPct val="90000"/>
                </a:lnSpc>
                <a:spcBef>
                  <a:spcPts val="900"/>
                </a:spcBef>
                <a:defRPr cap="all" spc="-149">
                  <a:solidFill>
                    <a:srgbClr val="FFFFFF"/>
                  </a:solidFill>
                </a:defRPr>
              </a:lvl1pPr>
            </a:lstStyle>
            <a:p>
              <a:pPr algn="l"/>
              <a:r>
                <a:rPr lang="pa-IN" dirty="0">
                  <a:solidFill>
                    <a:schemeClr val="tx1"/>
                  </a:solidFill>
                </a:rPr>
                <a:t>ਮਾਸਕ ਪਹਿਣੋ</a:t>
              </a:r>
              <a:endParaRPr lang="en-US" dirty="0">
                <a:solidFill>
                  <a:schemeClr val="tx1"/>
                </a:solidFill>
              </a:endParaRPr>
            </a:p>
          </p:txBody>
        </p:sp>
      </p:grpSp>
      <p:sp>
        <p:nvSpPr>
          <p:cNvPr id="684" name="Stay in a well ventilated specific room and away from other people in your home.  Restrict movement…"/>
          <p:cNvSpPr txBox="1"/>
          <p:nvPr/>
        </p:nvSpPr>
        <p:spPr>
          <a:xfrm>
            <a:off x="7817140" y="10845485"/>
            <a:ext cx="8749718" cy="1431159"/>
          </a:xfrm>
          <a:prstGeom prst="rect">
            <a:avLst/>
          </a:prstGeom>
          <a:ln w="12700">
            <a:miter lim="400000"/>
          </a:ln>
          <a:extLst>
            <a:ext uri="{C572A759-6A51-4108-AA02-DFA0A04FC94B}">
              <ma14:wrappingTextBoxFlag xmlns=""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solidFill>
                  <a:srgbClr val="FFFFFF"/>
                </a:solidFill>
              </a:defRPr>
            </a:pPr>
            <a:r>
              <a:rPr lang="pa-IN" b="0" cap="small" dirty="0">
                <a:solidFill>
                  <a:schemeClr val="tx1"/>
                </a:solidFill>
              </a:rPr>
              <a:t>ਜਦੋਂ ਤੁਸੀਂ ਹੋਰ ਲੋਕਾਂ ਦੇ ਆਸ ਪਾਸ ਹੋਵੋ ਅਤੇ ਜਦੋਂ ਵੀ ਤੁਸੀਂ ਕਿਸੇ ਸਿਹਤ ਸੰਭਾਲ ਮੁਹਈਆਕਾਰ ਦੇ ਕਲੀਨਿਕ ਵਿੱਚ ਦਾਖਲ ਹੋਵੋ ਤਾਂ ਸਹੀ ਢੰਗ ਨਾਲ ਮਾਸਕ ਪਹਿਣੋ।</a:t>
            </a:r>
            <a:endParaRPr b="0" dirty="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9210198-2778-E34D-BC6A-224A6836DEF9}"/>
              </a:ext>
            </a:extLst>
          </p:cNvPr>
          <p:cNvGrpSpPr/>
          <p:nvPr/>
        </p:nvGrpSpPr>
        <p:grpSpPr>
          <a:xfrm>
            <a:off x="2790840" y="6871426"/>
            <a:ext cx="9161384" cy="2537156"/>
            <a:chOff x="2790840" y="5758947"/>
            <a:chExt cx="9161384" cy="2537156"/>
          </a:xfrm>
        </p:grpSpPr>
        <p:sp>
          <p:nvSpPr>
            <p:cNvPr id="685" name="Rounded Rectangle"/>
            <p:cNvSpPr/>
            <p:nvPr/>
          </p:nvSpPr>
          <p:spPr>
            <a:xfrm>
              <a:off x="2790840" y="5758947"/>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6" name="KEEP DISTANCE"/>
            <p:cNvSpPr txBox="1"/>
            <p:nvPr/>
          </p:nvSpPr>
          <p:spPr>
            <a:xfrm>
              <a:off x="2980627" y="5882769"/>
              <a:ext cx="8394255" cy="5642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stStyle>
            <a:p>
              <a:r>
                <a:rPr lang="pa-IN" dirty="0"/>
                <a:t>ਸਿਹਤ ਸੰਭਾਲ ਦੀ ਮੰਗ ਕਰੋ ਅਤੇ ਸੂਚਿਤ ਕਰੋ</a:t>
              </a:r>
              <a:endParaRPr lang="pa-IN" b="0" dirty="0">
                <a:latin typeface="Arial" panose="020B0604020202020204" pitchFamily="34" charset="0"/>
                <a:cs typeface="Arial" panose="020B0604020202020204" pitchFamily="34" charset="0"/>
              </a:endParaRPr>
            </a:p>
          </p:txBody>
        </p:sp>
      </p:grpSp>
      <p:sp>
        <p:nvSpPr>
          <p:cNvPr id="687" name="Stay in a well ventilated specific room and away from other people in your home.  Restrict movement…"/>
          <p:cNvSpPr txBox="1"/>
          <p:nvPr/>
        </p:nvSpPr>
        <p:spPr>
          <a:xfrm>
            <a:off x="2899729" y="7739257"/>
            <a:ext cx="8943606" cy="1431159"/>
          </a:xfrm>
          <a:prstGeom prst="rect">
            <a:avLst/>
          </a:prstGeom>
          <a:ln w="12700">
            <a:miter lim="400000"/>
          </a:ln>
          <a:extLst>
            <a:ext uri="{C572A759-6A51-4108-AA02-DFA0A04FC94B}">
              <ma14:wrappingTextBoxFlag xmlns=""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pPr>
            <a:r>
              <a:rPr lang="mr-IN" b="0" cap="small" dirty="0"/>
              <a:t>ਜੇ ਖਾਂਸੀ ਜਾਂ ਬੁਖਾਰ ਜਨਬ ਸਾਹ ਲਾਈਨ ਵਿੱਚ ਤਕਲੀਫ਼ ਹੋ ਰਹੀ ਹੈ ਅਤੇ ਕਿਸੇ ਦੇ ਸੰਪਰਕ ਵਿੱਚ ਆਉਣ ਦਾ ਸ਼ਕ ਹੈ, ਤਾਂ ਮਾਸਕ ਪਹਿਣੋ, ਅਤੇ ਫ਼ੌਰਨ ਨਜ਼ਦੀਕੀ ਸਿਹਤ ਕੇਂਦਰ/ਆਸ਼ਾ/ਏਐਨਐਮ ਨੂੰ ਸੂਚਿਤ ਕਰੋ।</a:t>
            </a:r>
            <a:endParaRPr lang="mr-IN" b="0" dirty="0">
              <a:latin typeface="Arial" panose="020B0604020202020204" pitchFamily="34" charset="0"/>
              <a:cs typeface="Arial" panose="020B0604020202020204" pitchFamily="34" charset="0"/>
            </a:endParaRPr>
          </a:p>
        </p:txBody>
      </p:sp>
      <p:sp>
        <p:nvSpPr>
          <p:cNvPr id="688" name="Rounded Rectangle"/>
          <p:cNvSpPr/>
          <p:nvPr/>
        </p:nvSpPr>
        <p:spPr>
          <a:xfrm>
            <a:off x="12431776" y="6871426"/>
            <a:ext cx="9161385" cy="2537156"/>
          </a:xfrm>
          <a:prstGeom prst="roundRect">
            <a:avLst>
              <a:gd name="adj" fmla="val 10559"/>
            </a:avLst>
          </a:prstGeom>
          <a:solidFill>
            <a:srgbClr val="FFC00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9" name="Stay in a well ventilated specific room and away from other people in your home.  Restrict movement…"/>
          <p:cNvSpPr txBox="1"/>
          <p:nvPr/>
        </p:nvSpPr>
        <p:spPr>
          <a:xfrm>
            <a:off x="12540665" y="7909256"/>
            <a:ext cx="8943606" cy="969494"/>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lIns="22859" tIns="22859" rIns="22859" bIns="22859" anchor="ctr">
            <a:spAutoFit/>
          </a:bodyPr>
          <a:lstStyle/>
          <a:p>
            <a:pPr marL="228600" lvl="1" indent="-228600" algn="l" defTabSz="889000">
              <a:spcBef>
                <a:spcPts val="300"/>
              </a:spcBef>
              <a:buSzPct val="100000"/>
              <a:buChar char="•"/>
              <a:defRPr b="0" cap="small">
                <a:solidFill>
                  <a:srgbClr val="FFFFFF"/>
                </a:solidFill>
              </a:defRPr>
            </a:pPr>
            <a:r>
              <a:rPr lang="pa-IN" b="0" cap="small" dirty="0">
                <a:solidFill>
                  <a:schemeClr val="tx1"/>
                </a:solidFill>
              </a:rPr>
              <a:t>ਕੰਮ ‘ਤੇ, ਸਕੂਲ ਜਾਂ ਬਜ਼ਾਰਾਂ, ਸਿਨੇਮਿਆਂ ਆਦਿ ਵਰਗੇ ਜਨਤਕ ਖੇਤਰਾਂ ਵਿੱਚ ਨਾ ਜਾਓ। </a:t>
            </a:r>
            <a:endParaRPr b="0" dirty="0">
              <a:solidFill>
                <a:schemeClr val="tx1"/>
              </a:solidFill>
              <a:latin typeface="Arial" panose="020B0604020202020204" pitchFamily="34" charset="0"/>
              <a:cs typeface="Arial" panose="020B0604020202020204" pitchFamily="34" charset="0"/>
            </a:endParaRPr>
          </a:p>
        </p:txBody>
      </p:sp>
      <p:sp>
        <p:nvSpPr>
          <p:cNvPr id="693" name="KEEP DISTANCE"/>
          <p:cNvSpPr txBox="1"/>
          <p:nvPr/>
        </p:nvSpPr>
        <p:spPr>
          <a:xfrm>
            <a:off x="12718397" y="6981718"/>
            <a:ext cx="5873403"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lgn="l"/>
            <a:r>
              <a:rPr lang="pa-IN" dirty="0">
                <a:solidFill>
                  <a:schemeClr val="tx1"/>
                </a:solidFill>
              </a:rPr>
              <a:t>ਜਨਤਕ ਇਲਾਕਿਆਂ ਵਿੱਚ ਜਾਣ ਤੋਂ ਗੁਰੇਜ਼ ਕਰੋ</a:t>
            </a:r>
            <a:endParaRPr lang="en-US" dirty="0">
              <a:solidFill>
                <a:schemeClr val="tx1"/>
              </a:solidFill>
            </a:endParaRPr>
          </a:p>
        </p:txBody>
      </p:sp>
      <p:sp>
        <p:nvSpPr>
          <p:cNvPr id="691" name="Stay in a well ventilated specific room and away from other people in your home.  Restrict movement…"/>
          <p:cNvSpPr txBox="1"/>
          <p:nvPr/>
        </p:nvSpPr>
        <p:spPr>
          <a:xfrm>
            <a:off x="12718397" y="4656777"/>
            <a:ext cx="8749718" cy="969494"/>
          </a:xfrm>
          <a:prstGeom prst="rect">
            <a:avLst/>
          </a:prstGeom>
          <a:ln w="12700">
            <a:miter lim="400000"/>
          </a:ln>
          <a:extLst>
            <a:ext uri="{C572A759-6A51-4108-AA02-DFA0A04FC94B}">
              <ma14:wrappingTextBoxFlag xmlns=""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pPr>
            <a:r>
              <a:rPr lang="pa-IN" b="0" cap="small" dirty="0"/>
              <a:t>ਕਿਉਂਕਿ ਜੇ ਤੁਸੀਂ ਇੰਫੈਕਟਿਡ ਹੋ ਤਾਂ ਤੁਸੀਂ ਦੂਜਿਆਂ ਤਕ ਵੀ ਇੰਫੈਕਸ਼ਨ ਫੈਲਾ ਸਕਦੇ ਹੋ।</a:t>
            </a:r>
            <a:endParaRPr b="0" dirty="0">
              <a:latin typeface="Arial" panose="020B0604020202020204" pitchFamily="34" charset="0"/>
              <a:cs typeface="Arial" panose="020B0604020202020204" pitchFamily="34" charset="0"/>
            </a:endParaRPr>
          </a:p>
        </p:txBody>
      </p:sp>
      <p:sp>
        <p:nvSpPr>
          <p:cNvPr id="34" name="KEEP DISTANCE">
            <a:extLst>
              <a:ext uri="{FF2B5EF4-FFF2-40B4-BE49-F238E27FC236}">
                <a16:creationId xmlns:a16="http://schemas.microsoft.com/office/drawing/2014/main" id="{9ABA24DD-4F00-A541-92BF-5A53AAD7DEAA}"/>
              </a:ext>
            </a:extLst>
          </p:cNvPr>
          <p:cNvSpPr txBox="1"/>
          <p:nvPr/>
        </p:nvSpPr>
        <p:spPr>
          <a:xfrm>
            <a:off x="12718397" y="3841489"/>
            <a:ext cx="8394254" cy="5642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stStyle>
          <a:p>
            <a:r>
              <a:rPr lang="pa-IN" dirty="0"/>
              <a:t>ਘਰ ਵਿੱਚ ਮਹਿਮਾਨਾਂ ਨੂੰ ਆਉਣ ਤੋਂ ਮਨ੍ਹਾ ਕਰੋ</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
                                        </p:tgtEl>
                                        <p:attrNameLst>
                                          <p:attrName>style.visibility</p:attrName>
                                        </p:attrNameLst>
                                      </p:cBhvr>
                                      <p:to>
                                        <p:strVal val="visible"/>
                                      </p:to>
                                    </p:set>
                                    <p:animEffect transition="in" filter="dissolve">
                                      <p:cBhvr>
                                        <p:cTn id="16" dur="500"/>
                                        <p:tgtEl>
                                          <p:spTgt spid="68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91"/>
                                        </p:tgtEl>
                                        <p:attrNameLst>
                                          <p:attrName>style.visibility</p:attrName>
                                        </p:attrNameLst>
                                      </p:cBhvr>
                                      <p:to>
                                        <p:strVal val="visible"/>
                                      </p:to>
                                    </p:set>
                                    <p:animEffect transition="in" filter="dissolve">
                                      <p:cBhvr>
                                        <p:cTn id="27" dur="500"/>
                                        <p:tgtEl>
                                          <p:spTgt spid="69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87"/>
                                        </p:tgtEl>
                                        <p:attrNameLst>
                                          <p:attrName>style.visibility</p:attrName>
                                        </p:attrNameLst>
                                      </p:cBhvr>
                                      <p:to>
                                        <p:strVal val="visible"/>
                                      </p:to>
                                    </p:set>
                                    <p:animEffect transition="in" filter="dissolve">
                                      <p:cBhvr>
                                        <p:cTn id="36" dur="500"/>
                                        <p:tgtEl>
                                          <p:spTgt spid="68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89"/>
                                        </p:tgtEl>
                                        <p:attrNameLst>
                                          <p:attrName>style.visibility</p:attrName>
                                        </p:attrNameLst>
                                      </p:cBhvr>
                                      <p:to>
                                        <p:strVal val="visible"/>
                                      </p:to>
                                    </p:set>
                                    <p:animEffect transition="in" filter="dissolve">
                                      <p:cBhvr>
                                        <p:cTn id="47" dur="500"/>
                                        <p:tgtEl>
                                          <p:spTgt spid="68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684"/>
                                        </p:tgtEl>
                                        <p:attrNameLst>
                                          <p:attrName>style.visibility</p:attrName>
                                        </p:attrNameLst>
                                      </p:cBhvr>
                                      <p:to>
                                        <p:strVal val="visible"/>
                                      </p:to>
                                    </p:set>
                                    <p:animEffect transition="in" filter="dissolve">
                                      <p:cBhvr>
                                        <p:cTn id="56"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81" grpId="0" animBg="1"/>
      <p:bldP spid="684" grpId="0" animBg="1"/>
      <p:bldP spid="687" grpId="0" animBg="1"/>
      <p:bldP spid="688" grpId="0" animBg="1"/>
      <p:bldP spid="689" grpId="0" animBg="1"/>
      <p:bldP spid="693" grpId="0" animBg="1"/>
      <p:bldP spid="69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0" name="Group"/>
          <p:cNvGrpSpPr/>
          <p:nvPr/>
        </p:nvGrpSpPr>
        <p:grpSpPr>
          <a:xfrm>
            <a:off x="300010" y="12315300"/>
            <a:ext cx="4601210" cy="995767"/>
            <a:chOff x="0" y="0"/>
            <a:chExt cx="4601208" cy="995765"/>
          </a:xfrm>
        </p:grpSpPr>
        <p:pic>
          <p:nvPicPr>
            <p:cNvPr id="69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9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9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9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9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03" name="Group"/>
          <p:cNvGrpSpPr/>
          <p:nvPr/>
        </p:nvGrpSpPr>
        <p:grpSpPr>
          <a:xfrm>
            <a:off x="23097931" y="13055999"/>
            <a:ext cx="2098868" cy="1540535"/>
            <a:chOff x="0" y="2515"/>
            <a:chExt cx="2098867" cy="1540534"/>
          </a:xfrm>
        </p:grpSpPr>
        <p:sp>
          <p:nvSpPr>
            <p:cNvPr id="701" name="23"/>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23</a:t>
              </a:r>
              <a:endParaRPr b="0" dirty="0">
                <a:latin typeface="Arial" panose="020B0604020202020204" pitchFamily="34" charset="0"/>
                <a:cs typeface="Arial" panose="020B0604020202020204" pitchFamily="34" charset="0"/>
              </a:endParaRPr>
            </a:p>
          </p:txBody>
        </p:sp>
        <p:pic>
          <p:nvPicPr>
            <p:cNvPr id="702"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707" name="Rounded Rectangle"/>
          <p:cNvSpPr/>
          <p:nvPr/>
        </p:nvSpPr>
        <p:spPr>
          <a:xfrm>
            <a:off x="721548" y="2597076"/>
            <a:ext cx="11087834" cy="9592666"/>
          </a:xfrm>
          <a:prstGeom prst="roundRect">
            <a:avLst>
              <a:gd name="adj" fmla="val 224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8" name="Support: Assigned family member to take care of infected person helping them follow  doctor’s instructions for medication(s) and care.…"/>
          <p:cNvSpPr txBox="1"/>
          <p:nvPr/>
        </p:nvSpPr>
        <p:spPr>
          <a:xfrm>
            <a:off x="944880" y="3849944"/>
            <a:ext cx="10334087" cy="702756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r>
              <a:rPr lang="pa-IN" b="0" dirty="0"/>
              <a:t>ਸਹਾਇਤਾ : ਨਿਯੁਕਤ ਕੀਤੇ ਗਏ ਪਰਿਵਾਰਕ ਮੈਂਬਰ ਨੂੰ ਇੰਫੈਕਟਿਡ ਵਿਅਕਤੀ ਦੀ ਦਵਾਈ (ਆਂ) ਅਤੇ ਦੇਖਭਾਲ ਬਾਰੇ ਡਾਕਟਰ ਦੇ ਨਿਰਦੇਸ਼ਾਂ ਦੀ ਪਾਲਣਾ ਕਰਨ ਵਿੱਚ ਮਦਦ ਕਰਕੇ ਦੇਖਭਾਲ ਕਰਨੀ ਹੋਏਗੀ।</a:t>
            </a:r>
            <a:br>
              <a:rPr lang="en-US" b="0" dirty="0"/>
            </a:br>
            <a:endParaRPr lang="en-US" b="0" dirty="0"/>
          </a:p>
          <a:p>
            <a:pPr algn="l"/>
            <a:r>
              <a:rPr lang="en-US" b="0" dirty="0"/>
              <a:t> </a:t>
            </a:r>
            <a:r>
              <a:rPr lang="pa-IN" b="0" dirty="0"/>
              <a:t>ਹੱਥ ਧੋਣਾ: ਘੱਟੋ ਘੱਟ 40 ਸੈਕਿੰਡ ਲਈ ਸਾਬਣ ਅਤੇ ਪਾਣੀ ਨਾਲ ਜਾਂ, ਜੇ ਸਾਬਣ ਅਤੇ ਪਾਣੀ ਉਪਲਬਧ ਨਹੀਂ ਹੈ, ਤਾਂ ਅਲਕੋਹਲ ਅਧਾਰਤ ਸੈਨੇਟਾਇਜ਼ਰ ਜਿਸ ਵਿੱਚ ਘੱਟੋ ਘੱਟ 70% ਅਲਕੋਹਲ ਹੋਏ ਨਾਲ ਆਪਣੇ ਹੱਥ ਸਾਫ਼ ਕਰੋ। ਵਾਰ ਵਾਰ ਹੱਥ ਧੋਵੋ ਅਤੇ ਖਾਸ ਕਰਕੇ ਛੂਹਣ ਮਗਰੋਂ। </a:t>
            </a:r>
            <a:br>
              <a:rPr lang="en-US" b="0" dirty="0"/>
            </a:br>
            <a:endParaRPr lang="en-US" b="0" dirty="0"/>
          </a:p>
          <a:p>
            <a:pPr algn="l"/>
            <a:r>
              <a:rPr lang="pa-IN" b="0" dirty="0"/>
              <a:t>ਸਫਾਈ ਅਤੇ ਕੀਟਾਣੂ ਮੁਕਤ ਕਰਨਾ : ਸਪਰਸ਼ ਦੀ ਜ਼ਿਆਦਾ ਸੰਭਾਵਨਾ ਵਾਲੀਆਂ ਸਤਿਹਾਂ ਜਿਵੇਂ ਕਿ ਮੇਜ਼ ਦੀ ਉਪਰੀ ਸਤਹਿ, ਦਰਵਾਜ਼ੇ ਦੀ ਕੁੰਡੀ, ਬਾਥਰੂਮ ਵਿਚਲੀਆਂ ਵਸਤਾਂ, ਟਾਇਲੈਟਸ, ਫੋਨ, ਨੂੰ ਰੋਜ਼ਾਨਾ। ਨਾਲ ਹੀ, ਅਜਿਹੀ ਸਤਹਿ ਨੂੰ ਵੀ ਸਾਫ਼ ਕਰੋ ਜਿਸ ਉੱਪਰ ਖੂਨ, ਮਲ, ਜਾਂ ਸਰੀਰ ਤੋਂ ਨਿਕਲਿਆ ਕੋਈ ਹੋਰ ਦ੍ਰਵ ਲੱਗਿਆ ਹੋ ਸਕਦਾ ਹੈ। ਬਲੀਚਿੰਗ ਪਾਉਡਰ </a:t>
            </a:r>
            <a:r>
              <a:rPr lang="en-US" b="0" dirty="0"/>
              <a:t>   </a:t>
            </a:r>
            <a:r>
              <a:rPr lang="pa-IN" b="0" dirty="0"/>
              <a:t>ਘੋਲ ਦੀ ਵਰਤੋਂ ਕਰੋ ( ਘਰੇਲੂ ਬਲੀਚ ਦੇ 4 ਛੋਟੇ ਚਮੱਚ 4 ਕੱਪ ਪਾਣੀ ਵਿੱਚ)</a:t>
            </a:r>
            <a:endParaRPr b="0" dirty="0">
              <a:latin typeface="Arial" panose="020B0604020202020204" pitchFamily="34" charset="0"/>
              <a:cs typeface="Arial" panose="020B0604020202020204" pitchFamily="34" charset="0"/>
            </a:endParaRPr>
          </a:p>
        </p:txBody>
      </p:sp>
      <p:sp>
        <p:nvSpPr>
          <p:cNvPr id="706" name="Rounded Rectangle"/>
          <p:cNvSpPr/>
          <p:nvPr/>
        </p:nvSpPr>
        <p:spPr>
          <a:xfrm>
            <a:off x="12493160" y="2471516"/>
            <a:ext cx="11452491" cy="9592666"/>
          </a:xfrm>
          <a:prstGeom prst="roundRect">
            <a:avLst>
              <a:gd name="adj" fmla="val 224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9" name="Wash laundry thoroughly.…"/>
          <p:cNvSpPr txBox="1"/>
          <p:nvPr/>
        </p:nvSpPr>
        <p:spPr>
          <a:xfrm>
            <a:off x="12971120" y="3021956"/>
            <a:ext cx="10955678" cy="79508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r>
              <a:rPr lang="pa-IN" b="0" dirty="0"/>
              <a:t>ਕੱਪੜੇ ਚੰਗੀ ਤਰ੍ਹਾਂ ਧੋਵੋ ਅਤੇ ਗੰਦੀ ਲਿਨੇਨ ਨੂੰ ਹਿਲਾਉਣ ਤੋਂ ਗੁਰੇਜ਼ ਕਰੋ</a:t>
            </a:r>
            <a:br>
              <a:rPr lang="en-US" b="0" dirty="0"/>
            </a:br>
            <a:endParaRPr lang="en-US" b="0" dirty="0"/>
          </a:p>
          <a:p>
            <a:pPr algn="l"/>
            <a:r>
              <a:rPr lang="pa-IN" b="0" dirty="0"/>
              <a:t>ਕੱਪੜਿਆਂ ਜਾਂ ਬਿਸਤਰਿਆਂ ਜਿਹਨਾਂ ਉੱਪਰ ਖੂਨ, ਮਲ, ਜਾਂ ਸਰੀਰ ਤੋਂ ਨਿਕਲਿਆ ਕੋਈ ਹੋਰ ਦ੍ਰਵ ਲੱਗਿਆ ਹੋਵੇ ਨੂੰ ਫ਼ੌਰਨ ਲਾਹ ਦਿਓ ਅਤੇ ਧੋ ਦਿਓ। ਸਰੀਰ ਤੋਂ ਦੂਰ ਰੱਖੋ।</a:t>
            </a:r>
            <a:br>
              <a:rPr lang="en-US" b="0" dirty="0"/>
            </a:br>
            <a:r>
              <a:rPr lang="pa-IN" b="0" dirty="0"/>
              <a:t> </a:t>
            </a:r>
            <a:endParaRPr lang="en-US" b="0" dirty="0"/>
          </a:p>
          <a:p>
            <a:pPr algn="l"/>
            <a:r>
              <a:rPr lang="pa-IN" b="0" dirty="0"/>
              <a:t>ਲਿਨੇਨ ਨੂੰ ਗਰਮ ਪਾਣੀ ਵਿੱਚ ਧੋਵੋ ਅਤੇ ਕੀਟਾਣੂ ਮੁਕਤ ਕਰੋ, ਧੁੱਪ ਵਿੱਚ ਸੁਕਾਓ।</a:t>
            </a:r>
            <a:br>
              <a:rPr lang="en-US" b="0" dirty="0"/>
            </a:br>
            <a:r>
              <a:rPr lang="pa-IN" b="0" dirty="0"/>
              <a:t> </a:t>
            </a:r>
            <a:endParaRPr lang="en-US" b="0" dirty="0"/>
          </a:p>
          <a:p>
            <a:pPr algn="l"/>
            <a:r>
              <a:rPr lang="pa-IN" b="0" dirty="0"/>
              <a:t>ਵਾੱਸ਼ਿੰਗ ਮਸ਼ੀਨ : ਡਿਸਇੰਫੈਕਟੈਂਟ, ਸਾਬਣ, ਗਰਮ ਪਾਣੀ ਦੀ ਵਰਤੋਂ ਕਰੋ, ਧੁੱਪ ਵਿੱਚ ਸੁਕਾਓ।</a:t>
            </a:r>
            <a:br>
              <a:rPr lang="en-US" b="0" dirty="0"/>
            </a:br>
            <a:endParaRPr lang="en-US" b="0" dirty="0"/>
          </a:p>
          <a:p>
            <a:pPr algn="l"/>
            <a:r>
              <a:rPr lang="pa-IN" b="0" dirty="0"/>
              <a:t>ਲਿਨੇਨ ਨੂੰ ਵੱਡੇ ਡ੍ਰਮ ਵਿੱਚ ਗਰਮ ਪਾਣੀ ਅਤੇ ਸਾਬਣ ਵਿੱਚ ਭਿਗੋਇਆ ਜਾਂ ਸਕਦਾ ਹੈ, ਡੰਡੀ ਨਾਲ ਹਿਲਾਓ, ਡੁੱਲਣ ਤੋਂ ਬਚਾਓ (ਲਿਨੇਨ ਨੂੰ ਅਨੁਮਾਨਤ 30 ਮਿੰਟ ਲਈ 1% ਕਲੋਰੀਨ ਵਿੱਚ ਭਿਓਂ ਦਿਓ। ਅੰਤ ਵਿੱਚ, ਸਾਫ਼ ਪਾਣੀ ਵਿੱਚੋਂ ਕੱਢੋ ਅਤੇ ਲਿਨੇਨ ਨੂੰ ਧੁੱਪ ਵਿੱਚ ਚੰਗੀ ਤਰ੍ਹਾਂ ਸੁੱਕਣ ਦਿਓ। </a:t>
            </a:r>
            <a:br>
              <a:rPr lang="en-US" b="0" dirty="0"/>
            </a:br>
            <a:endParaRPr lang="en-US" b="0" dirty="0"/>
          </a:p>
          <a:p>
            <a:pPr algn="l"/>
            <a:r>
              <a:rPr lang="pa-IN" b="0" dirty="0"/>
              <a:t>ਸਾਰੇ ਡਿਸਪੋਜ਼ੇਬਲ ਦਸਤਾਨਿਆਂ, ਫੇਸਮਾਸਕਸ ਅਤੇ ਹੋਰ ਦੂਸ਼ਿਤ ਵਸਤਾਂ ਨੂੰ ਘਰ ਦੇ ਦੂਜੇ ਨਾਲ ਨਿਪਟਾਰਾ ਕਰਨ ਤੋਂ ਪਹਿਲਾਂ ਢੱਕਣ ਵਾਲੇ ਡੱਬੇ ਵਿੱਚ ਰੱਖੋ।</a:t>
            </a:r>
            <a:endParaRPr b="0" dirty="0">
              <a:solidFill>
                <a:sysClr val="windowText" lastClr="000000"/>
              </a:solidFill>
              <a:latin typeface="Arial" panose="020B0604020202020204" pitchFamily="34" charset="0"/>
              <a:cs typeface="Arial" panose="020B0604020202020204" pitchFamily="34" charset="0"/>
            </a:endParaRPr>
          </a:p>
        </p:txBody>
      </p:sp>
      <p:pic>
        <p:nvPicPr>
          <p:cNvPr id="710"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8335" y="9249499"/>
            <a:ext cx="3397526" cy="4263884"/>
          </a:xfrm>
          <a:prstGeom prst="rect">
            <a:avLst/>
          </a:prstGeom>
          <a:ln w="12700">
            <a:miter lim="400000"/>
          </a:ln>
        </p:spPr>
      </p:pic>
      <p:grpSp>
        <p:nvGrpSpPr>
          <p:cNvPr id="5" name="Group 4">
            <a:extLst>
              <a:ext uri="{FF2B5EF4-FFF2-40B4-BE49-F238E27FC236}">
                <a16:creationId xmlns:a16="http://schemas.microsoft.com/office/drawing/2014/main" id="{25538A93-82AD-8C4B-A054-982AD41BFFF7}"/>
              </a:ext>
            </a:extLst>
          </p:cNvPr>
          <p:cNvGrpSpPr/>
          <p:nvPr/>
        </p:nvGrpSpPr>
        <p:grpSpPr>
          <a:xfrm>
            <a:off x="292412" y="410632"/>
            <a:ext cx="20730077" cy="2060886"/>
            <a:chOff x="292412" y="410632"/>
            <a:chExt cx="20730077" cy="2060886"/>
          </a:xfrm>
        </p:grpSpPr>
        <p:grpSp>
          <p:nvGrpSpPr>
            <p:cNvPr id="2" name="Group 1">
              <a:extLst>
                <a:ext uri="{FF2B5EF4-FFF2-40B4-BE49-F238E27FC236}">
                  <a16:creationId xmlns:a16="http://schemas.microsoft.com/office/drawing/2014/main" id="{775F756A-67A5-8240-94EF-9DB63AFD24DF}"/>
                </a:ext>
              </a:extLst>
            </p:cNvPr>
            <p:cNvGrpSpPr/>
            <p:nvPr/>
          </p:nvGrpSpPr>
          <p:grpSpPr>
            <a:xfrm>
              <a:off x="3361511" y="476491"/>
              <a:ext cx="17660978" cy="1739587"/>
              <a:chOff x="3361511" y="476491"/>
              <a:chExt cx="17660978" cy="1739587"/>
            </a:xfrm>
          </p:grpSpPr>
          <p:sp>
            <p:nvSpPr>
              <p:cNvPr id="704" name="Rounded Rectangle"/>
              <p:cNvSpPr/>
              <p:nvPr/>
            </p:nvSpPr>
            <p:spPr>
              <a:xfrm>
                <a:off x="3361511" y="476491"/>
                <a:ext cx="17660978" cy="1739587"/>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05" name="HOME CARE: KEEP ENVIRONMENT SAFE…"/>
              <p:cNvSpPr txBox="1"/>
              <p:nvPr/>
            </p:nvSpPr>
            <p:spPr>
              <a:xfrm>
                <a:off x="4950436" y="630688"/>
                <a:ext cx="14483132" cy="145680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r>
                  <a:rPr lang="pa-IN" sz="4400" dirty="0"/>
                  <a:t>ਘਰ ਵਿੱਚ ਦੇਖਭਾਲ: ਵਾਤਾਵਰਣ ਸੁਰੱਖਿਅਤ ਰੱਖੋ </a:t>
                </a:r>
                <a:endParaRPr lang="en-US" sz="4400" dirty="0"/>
              </a:p>
              <a:p>
                <a:r>
                  <a:rPr lang="pa-IN" sz="4400" b="0" dirty="0"/>
                  <a:t>ਜਿਸ ਘਰ ਵਿੱਚ ਸ਼ੱਕੀ ਕੇਸ ਹੋਏ ਉਸ ਵੱਲੋਂ ਰੱਖੀਆਂ ਜਾਣ ਵਾਲੀਆਂ ਸਾਵਧਾਨੀਆਂ</a:t>
                </a:r>
                <a:endParaRPr sz="4400" b="0" dirty="0">
                  <a:latin typeface="Arial" panose="020B0604020202020204" pitchFamily="34" charset="0"/>
                  <a:cs typeface="Arial" panose="020B0604020202020204" pitchFamily="34" charset="0"/>
                </a:endParaRPr>
              </a:p>
            </p:txBody>
          </p:sp>
        </p:grpSp>
        <p:pic>
          <p:nvPicPr>
            <p:cNvPr id="711" name="Image" descr="Image"/>
            <p:cNvPicPr>
              <a:picLocks noChangeAspect="1"/>
            </p:cNvPicPr>
            <p:nvPr/>
          </p:nvPicPr>
          <p:blipFill>
            <a:blip r:embed="rId8"/>
            <a:stretch>
              <a:fillRect/>
            </a:stretch>
          </p:blipFill>
          <p:spPr>
            <a:xfrm>
              <a:off x="292412" y="410632"/>
              <a:ext cx="3210488" cy="2060886"/>
            </a:xfrm>
            <a:prstGeom prst="rect">
              <a:avLst/>
            </a:prstGeom>
            <a:ln w="12700">
              <a:miter lim="400000"/>
            </a:ln>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7"/>
                                        </p:tgtEl>
                                        <p:attrNameLst>
                                          <p:attrName>style.visibility</p:attrName>
                                        </p:attrNameLst>
                                      </p:cBhvr>
                                      <p:to>
                                        <p:strVal val="visible"/>
                                      </p:to>
                                    </p:set>
                                    <p:animEffect transition="in" filter="fade">
                                      <p:cBhvr>
                                        <p:cTn id="12" dur="500"/>
                                        <p:tgtEl>
                                          <p:spTgt spid="7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8">
                                            <p:bg/>
                                          </p:spTgt>
                                        </p:tgtEl>
                                        <p:attrNameLst>
                                          <p:attrName>style.visibility</p:attrName>
                                        </p:attrNameLst>
                                      </p:cBhvr>
                                      <p:to>
                                        <p:strVal val="visible"/>
                                      </p:to>
                                    </p:set>
                                    <p:animEffect transition="in" filter="fade">
                                      <p:cBhvr>
                                        <p:cTn id="17" dur="1000"/>
                                        <p:tgtEl>
                                          <p:spTgt spid="70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8">
                                            <p:txEl>
                                              <p:pRg st="0" end="0"/>
                                            </p:txEl>
                                          </p:spTgt>
                                        </p:tgtEl>
                                        <p:attrNameLst>
                                          <p:attrName>style.visibility</p:attrName>
                                        </p:attrNameLst>
                                      </p:cBhvr>
                                      <p:to>
                                        <p:strVal val="visible"/>
                                      </p:to>
                                    </p:set>
                                    <p:animEffect transition="in" filter="fade">
                                      <p:cBhvr>
                                        <p:cTn id="22" dur="1000"/>
                                        <p:tgtEl>
                                          <p:spTgt spid="70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8">
                                            <p:txEl>
                                              <p:pRg st="1" end="1"/>
                                            </p:txEl>
                                          </p:spTgt>
                                        </p:tgtEl>
                                        <p:attrNameLst>
                                          <p:attrName>style.visibility</p:attrName>
                                        </p:attrNameLst>
                                      </p:cBhvr>
                                      <p:to>
                                        <p:strVal val="visible"/>
                                      </p:to>
                                    </p:set>
                                    <p:animEffect transition="in" filter="fade">
                                      <p:cBhvr>
                                        <p:cTn id="27" dur="1000"/>
                                        <p:tgtEl>
                                          <p:spTgt spid="70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08">
                                            <p:txEl>
                                              <p:pRg st="2" end="2"/>
                                            </p:txEl>
                                          </p:spTgt>
                                        </p:tgtEl>
                                        <p:attrNameLst>
                                          <p:attrName>style.visibility</p:attrName>
                                        </p:attrNameLst>
                                      </p:cBhvr>
                                      <p:to>
                                        <p:strVal val="visible"/>
                                      </p:to>
                                    </p:set>
                                    <p:animEffect transition="in" filter="fade">
                                      <p:cBhvr>
                                        <p:cTn id="32" dur="1000"/>
                                        <p:tgtEl>
                                          <p:spTgt spid="708">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10"/>
                                        </p:tgtEl>
                                        <p:attrNameLst>
                                          <p:attrName>style.visibility</p:attrName>
                                        </p:attrNameLst>
                                      </p:cBhvr>
                                      <p:to>
                                        <p:strVal val="visible"/>
                                      </p:to>
                                    </p:set>
                                    <p:animEffect transition="in" filter="fade">
                                      <p:cBhvr>
                                        <p:cTn id="35" dur="500"/>
                                        <p:tgtEl>
                                          <p:spTgt spid="7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6"/>
                                        </p:tgtEl>
                                        <p:attrNameLst>
                                          <p:attrName>style.visibility</p:attrName>
                                        </p:attrNameLst>
                                      </p:cBhvr>
                                      <p:to>
                                        <p:strVal val="visible"/>
                                      </p:to>
                                    </p:set>
                                    <p:animEffect transition="in" filter="fade">
                                      <p:cBhvr>
                                        <p:cTn id="40" dur="500"/>
                                        <p:tgtEl>
                                          <p:spTgt spid="70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09">
                                            <p:bg/>
                                          </p:spTgt>
                                        </p:tgtEl>
                                        <p:attrNameLst>
                                          <p:attrName>style.visibility</p:attrName>
                                        </p:attrNameLst>
                                      </p:cBhvr>
                                      <p:to>
                                        <p:strVal val="visible"/>
                                      </p:to>
                                    </p:set>
                                    <p:animEffect transition="in" filter="fade">
                                      <p:cBhvr>
                                        <p:cTn id="45" dur="500"/>
                                        <p:tgtEl>
                                          <p:spTgt spid="709">
                                            <p:bg/>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09">
                                            <p:txEl>
                                              <p:pRg st="0" end="0"/>
                                            </p:txEl>
                                          </p:spTgt>
                                        </p:tgtEl>
                                        <p:attrNameLst>
                                          <p:attrName>style.visibility</p:attrName>
                                        </p:attrNameLst>
                                      </p:cBhvr>
                                      <p:to>
                                        <p:strVal val="visible"/>
                                      </p:to>
                                    </p:set>
                                    <p:animEffect transition="in" filter="fade">
                                      <p:cBhvr>
                                        <p:cTn id="50" dur="500"/>
                                        <p:tgtEl>
                                          <p:spTgt spid="70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9">
                                            <p:txEl>
                                              <p:pRg st="1" end="1"/>
                                            </p:txEl>
                                          </p:spTgt>
                                        </p:tgtEl>
                                        <p:attrNameLst>
                                          <p:attrName>style.visibility</p:attrName>
                                        </p:attrNameLst>
                                      </p:cBhvr>
                                      <p:to>
                                        <p:strVal val="visible"/>
                                      </p:to>
                                    </p:set>
                                    <p:animEffect transition="in" filter="fade">
                                      <p:cBhvr>
                                        <p:cTn id="55" dur="500"/>
                                        <p:tgtEl>
                                          <p:spTgt spid="70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09">
                                            <p:txEl>
                                              <p:pRg st="2" end="2"/>
                                            </p:txEl>
                                          </p:spTgt>
                                        </p:tgtEl>
                                        <p:attrNameLst>
                                          <p:attrName>style.visibility</p:attrName>
                                        </p:attrNameLst>
                                      </p:cBhvr>
                                      <p:to>
                                        <p:strVal val="visible"/>
                                      </p:to>
                                    </p:set>
                                    <p:animEffect transition="in" filter="fade">
                                      <p:cBhvr>
                                        <p:cTn id="60" dur="500"/>
                                        <p:tgtEl>
                                          <p:spTgt spid="70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09">
                                            <p:txEl>
                                              <p:pRg st="3" end="3"/>
                                            </p:txEl>
                                          </p:spTgt>
                                        </p:tgtEl>
                                        <p:attrNameLst>
                                          <p:attrName>style.visibility</p:attrName>
                                        </p:attrNameLst>
                                      </p:cBhvr>
                                      <p:to>
                                        <p:strVal val="visible"/>
                                      </p:to>
                                    </p:set>
                                    <p:animEffect transition="in" filter="fade">
                                      <p:cBhvr>
                                        <p:cTn id="65" dur="500"/>
                                        <p:tgtEl>
                                          <p:spTgt spid="70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09">
                                            <p:txEl>
                                              <p:pRg st="4" end="4"/>
                                            </p:txEl>
                                          </p:spTgt>
                                        </p:tgtEl>
                                        <p:attrNameLst>
                                          <p:attrName>style.visibility</p:attrName>
                                        </p:attrNameLst>
                                      </p:cBhvr>
                                      <p:to>
                                        <p:strVal val="visible"/>
                                      </p:to>
                                    </p:set>
                                    <p:animEffect transition="in" filter="fade">
                                      <p:cBhvr>
                                        <p:cTn id="70" dur="500"/>
                                        <p:tgtEl>
                                          <p:spTgt spid="709">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09">
                                            <p:txEl>
                                              <p:pRg st="5" end="5"/>
                                            </p:txEl>
                                          </p:spTgt>
                                        </p:tgtEl>
                                        <p:attrNameLst>
                                          <p:attrName>style.visibility</p:attrName>
                                        </p:attrNameLst>
                                      </p:cBhvr>
                                      <p:to>
                                        <p:strVal val="visible"/>
                                      </p:to>
                                    </p:set>
                                    <p:animEffect transition="in" filter="fade">
                                      <p:cBhvr>
                                        <p:cTn id="75" dur="500"/>
                                        <p:tgtEl>
                                          <p:spTgt spid="7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animBg="1"/>
      <p:bldP spid="708" grpId="0" uiExpand="1" build="p" animBg="1"/>
      <p:bldP spid="706" grpId="0" animBg="1"/>
      <p:bldP spid="709" grpId="0" uiExpand="1" build="p" bldLvl="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Group"/>
          <p:cNvGrpSpPr/>
          <p:nvPr/>
        </p:nvGrpSpPr>
        <p:grpSpPr>
          <a:xfrm>
            <a:off x="300010" y="12315300"/>
            <a:ext cx="4601210" cy="995767"/>
            <a:chOff x="0" y="0"/>
            <a:chExt cx="4601208" cy="995765"/>
          </a:xfrm>
        </p:grpSpPr>
        <p:pic>
          <p:nvPicPr>
            <p:cNvPr id="71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1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1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1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1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25" name="Group"/>
          <p:cNvGrpSpPr/>
          <p:nvPr/>
        </p:nvGrpSpPr>
        <p:grpSpPr>
          <a:xfrm>
            <a:off x="23097931" y="13055999"/>
            <a:ext cx="2098870" cy="1540537"/>
            <a:chOff x="0" y="2515"/>
            <a:chExt cx="2098868" cy="1540536"/>
          </a:xfrm>
        </p:grpSpPr>
        <p:sp>
          <p:nvSpPr>
            <p:cNvPr id="723" name="22"/>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24</a:t>
              </a:r>
            </a:p>
            <a:p>
              <a:pPr>
                <a:defRPr b="0">
                  <a:solidFill>
                    <a:srgbClr val="FFFFFF"/>
                  </a:solidFill>
                </a:defRPr>
              </a:pPr>
              <a:endParaRPr b="0" dirty="0">
                <a:latin typeface="Arial" panose="020B0604020202020204" pitchFamily="34" charset="0"/>
                <a:cs typeface="Arial" panose="020B0604020202020204" pitchFamily="34" charset="0"/>
              </a:endParaRPr>
            </a:p>
          </p:txBody>
        </p:sp>
        <p:pic>
          <p:nvPicPr>
            <p:cNvPr id="724"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714" name="Rounded Rectangle"/>
          <p:cNvSpPr/>
          <p:nvPr/>
        </p:nvSpPr>
        <p:spPr>
          <a:xfrm>
            <a:off x="3570889" y="2210135"/>
            <a:ext cx="17144600" cy="9816195"/>
          </a:xfrm>
          <a:prstGeom prst="roundRect">
            <a:avLst>
              <a:gd name="adj" fmla="val 2198"/>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latin typeface="Arial" panose="020B0604020202020204" pitchFamily="34" charset="0"/>
              <a:cs typeface="Arial" panose="020B0604020202020204" pitchFamily="34" charset="0"/>
            </a:endParaRPr>
          </a:p>
        </p:txBody>
      </p:sp>
      <p:sp>
        <p:nvSpPr>
          <p:cNvPr id="726" name="Household members should stay in another room or be separated from the patient as much as possible.…"/>
          <p:cNvSpPr txBox="1"/>
          <p:nvPr/>
        </p:nvSpPr>
        <p:spPr>
          <a:xfrm>
            <a:off x="3887562" y="2834993"/>
            <a:ext cx="16827927" cy="847411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r>
              <a:rPr lang="pa-IN" sz="3200" b="0" dirty="0"/>
              <a:t>ਘਰ ਦੇ ਮੈਂਬਰਾਂ ਨੂੰ ਦੂਜੇ ਕਮਰੇ ਵਿੱਚ ਜਾਂ ਜਿੰਨਾਂ ਸੰਭਵ ਹੋ ਸਕੇ ਮਰੀਜ਼ ਤੋਂ ਦੂਰ ਰਹਿਣ ਚਾਹੀਦਾ ਹੈ।</a:t>
            </a:r>
            <a:br>
              <a:rPr lang="en-US" sz="3200" b="0" dirty="0"/>
            </a:br>
            <a:r>
              <a:rPr lang="pa-IN" sz="3200" b="0" dirty="0"/>
              <a:t> </a:t>
            </a:r>
            <a:endParaRPr lang="en-US" sz="3200" b="0" dirty="0"/>
          </a:p>
          <a:p>
            <a:pPr algn="l"/>
            <a:r>
              <a:rPr lang="pa-IN" sz="3200" b="0" dirty="0"/>
              <a:t>ਘਰ ਦੇ ਮੈਂਬਰਾਂ ਨੂੰ ਸੌਣ ਲਈ ਵੱਖਰਾ ਕਮਰਾ ਅਤੇ ਜੇ ਉੱਪਲਬਧ ਹੋਏ  ਵੱਖਰਾ ਬਾਥਰੂਮ ਇਸਤੇਮਾਲ ਕਰਨ ਚਾਹੀਦਾ ਹੈ।</a:t>
            </a:r>
            <a:br>
              <a:rPr lang="en-US" sz="3200" b="0" dirty="0"/>
            </a:br>
            <a:r>
              <a:rPr lang="pa-IN" sz="3200" b="0" dirty="0"/>
              <a:t> </a:t>
            </a:r>
            <a:endParaRPr lang="en-US" sz="3200" b="0" dirty="0"/>
          </a:p>
          <a:p>
            <a:pPr algn="l"/>
            <a:r>
              <a:rPr lang="pa-IN" sz="3200" b="0" dirty="0"/>
              <a:t>ਘਰ ਦੀਆਂ ਹੋਰ ਵਸਤਾਂ ਜਿਵੇਂ ਕਿ ਡਿਸ਼ੀਜ਼, ਪੀਣ ਵਾਲੇ ਪਾਣੀ ਦੇ ਗਲਾਸ, ਕੱਪਾਂ, ਰੋਟੀ ਖਾਣ ਵਾਲੇ ਭਾਂਡੇ , ਤੋਲੀਏ, ਬਿਸਤਰੇ, ਜਾਂ ਹੋਰ ਵਸਤਾਂ ਘਰ ਦੇ ਹੋਰ ਵਿਅਕਤੀਆਂ ਨਾਲ ਸਾਂਝੇ ਨਾ ਕਰੋ।</a:t>
            </a:r>
            <a:br>
              <a:rPr lang="en-US" sz="3200" b="0" dirty="0"/>
            </a:br>
            <a:endParaRPr lang="en-US" sz="3200" b="0" dirty="0"/>
          </a:p>
          <a:p>
            <a:pPr algn="l"/>
            <a:r>
              <a:rPr lang="pa-IN" sz="3200" b="0" dirty="0"/>
              <a:t>ਵਾਰ ਵਾਰ ਸਾਬਣ ਅਤੇ ਪਾਣੀ ਨਾਲ ਆਪਣੇ ਹੱਥ ਧੋਵੋ (40 ਸੈਕਿੰਡ) ਜਾਂ 70% ਅਲਕੋਹਲ ਅਧਾਰਤ ਹੈਂਡ ਸੈਨੇਟਾਇਜ਼ਰ ਨਾਲ ਸਾਫ਼ ਕਰੋ।</a:t>
            </a:r>
            <a:br>
              <a:rPr lang="en-US" sz="3200" b="0" dirty="0"/>
            </a:br>
            <a:r>
              <a:rPr lang="pa-IN" sz="3200" b="0" dirty="0"/>
              <a:t> </a:t>
            </a:r>
            <a:endParaRPr lang="en-US" sz="3200" b="0" dirty="0"/>
          </a:p>
          <a:p>
            <a:pPr algn="l"/>
            <a:r>
              <a:rPr lang="pa-IN" sz="3200" b="0" dirty="0"/>
              <a:t>ਅਲੱਗ ਰੱਖੇ ਗਏ ਵਿਅਕਤੀ ਨਾਲ ਸੰਪਰਕ ਹੋਣ ‘ਤੇ ਪਰਿਵਾਰ ਦੇ ਮੈਂਬਰਾਂ ਨੂੰ ਹਰ ਸਮੇਂ  ਤਿੰਨ ਪਰਤ ਵਾਲੇ ਮਾਸਕ ਪਹਿਣਨੇ ਚਾਹੀਦੇ ਹਨ। ਡਿਸਪੋਜ਼ੇਬਲ ਮਾਸਕ ਦੋਬਾਰਾ ਇਸਤੇਮਾਲ ਨਹੀਂ ਕਰਨੇ ਚਾਹੀਦੇ। </a:t>
            </a:r>
            <a:br>
              <a:rPr lang="en-US" sz="3200" b="0" dirty="0"/>
            </a:br>
            <a:endParaRPr lang="en-US" sz="3200" b="0" dirty="0"/>
          </a:p>
          <a:p>
            <a:pPr algn="l"/>
            <a:r>
              <a:rPr lang="pa-IN" sz="3200" b="0" dirty="0"/>
              <a:t>ਵਰਤੇ ਗਏ ਮਾਸਕ ਨੂੰ ਸੰਭਵ ਤੌਰ ‘ਤੇ ਇੰਫੈਕਟਿਡ ਮੰਨਿਆ ਜਾਣਾ ਚਾਹੀਦਾ ਹੈ। ਮਾਸਕ ਨੂੰ ਘਰੇਲੂ ਬਲੀਚ ਦੇ ਘੋਲ ਵਿੱਚ ਭਿਓਂ ਕੇ ਅਤੇ ਫਿਰ ਕਚਰੇ ਦੇ ਡੱਬੇ ਵਿੱਚ ਡਿਸਪੋਜ਼ ਕਰੋ ।</a:t>
            </a:r>
            <a:br>
              <a:rPr lang="en-US" sz="3200" b="0" dirty="0"/>
            </a:br>
            <a:endParaRPr lang="en-US" sz="3200" b="0" dirty="0"/>
          </a:p>
          <a:p>
            <a:pPr algn="l"/>
            <a:r>
              <a:rPr lang="pa-IN" sz="3200" b="0" dirty="0"/>
              <a:t>ਛੋਟੇ ਬੱਚਿਆਂ ਨੂੰ ਮਾਸਕਸ ਨਾਲ ਖੇਡਣ ਨਾ ਦਿਓ।</a:t>
            </a:r>
            <a:endParaRPr sz="3200" b="0" cap="none" dirty="0">
              <a:latin typeface="Arial" panose="020B0604020202020204" pitchFamily="34" charset="0"/>
              <a:cs typeface="Arial" panose="020B0604020202020204" pitchFamily="34" charset="0"/>
            </a:endParaRPr>
          </a:p>
        </p:txBody>
      </p:sp>
      <p:pic>
        <p:nvPicPr>
          <p:cNvPr id="727" name="Image" descr="Image"/>
          <p:cNvPicPr>
            <a:picLocks noChangeAspect="1"/>
          </p:cNvPicPr>
          <p:nvPr/>
        </p:nvPicPr>
        <p:blipFill>
          <a:blip r:embed="rId7"/>
          <a:stretch>
            <a:fillRect/>
          </a:stretch>
        </p:blipFill>
        <p:spPr>
          <a:xfrm>
            <a:off x="14151" y="9144000"/>
            <a:ext cx="3145571" cy="2747360"/>
          </a:xfrm>
          <a:prstGeom prst="rect">
            <a:avLst/>
          </a:prstGeom>
          <a:ln w="12700">
            <a:miter lim="400000"/>
          </a:ln>
        </p:spPr>
      </p:pic>
      <p:grpSp>
        <p:nvGrpSpPr>
          <p:cNvPr id="3" name="Group 2">
            <a:extLst>
              <a:ext uri="{FF2B5EF4-FFF2-40B4-BE49-F238E27FC236}">
                <a16:creationId xmlns:a16="http://schemas.microsoft.com/office/drawing/2014/main" id="{D9B61B84-876A-4941-82AC-8481B607D747}"/>
              </a:ext>
            </a:extLst>
          </p:cNvPr>
          <p:cNvGrpSpPr/>
          <p:nvPr/>
        </p:nvGrpSpPr>
        <p:grpSpPr>
          <a:xfrm>
            <a:off x="4720885" y="4758"/>
            <a:ext cx="19663996" cy="3888817"/>
            <a:chOff x="4720885" y="4758"/>
            <a:chExt cx="19663996" cy="3888817"/>
          </a:xfrm>
        </p:grpSpPr>
        <p:grpSp>
          <p:nvGrpSpPr>
            <p:cNvPr id="2" name="Group 1">
              <a:extLst>
                <a:ext uri="{FF2B5EF4-FFF2-40B4-BE49-F238E27FC236}">
                  <a16:creationId xmlns:a16="http://schemas.microsoft.com/office/drawing/2014/main" id="{B9CA9C52-DCAA-454D-B30C-40C51A48B0F8}"/>
                </a:ext>
              </a:extLst>
            </p:cNvPr>
            <p:cNvGrpSpPr/>
            <p:nvPr/>
          </p:nvGrpSpPr>
          <p:grpSpPr>
            <a:xfrm>
              <a:off x="4720885" y="199399"/>
              <a:ext cx="14844608" cy="2010736"/>
              <a:chOff x="4720885" y="199399"/>
              <a:chExt cx="14844608" cy="2010736"/>
            </a:xfrm>
          </p:grpSpPr>
          <p:sp>
            <p:nvSpPr>
              <p:cNvPr id="721" name="Rounded Rectangle"/>
              <p:cNvSpPr/>
              <p:nvPr/>
            </p:nvSpPr>
            <p:spPr>
              <a:xfrm>
                <a:off x="4720885" y="199399"/>
                <a:ext cx="14844608" cy="1930403"/>
              </a:xfrm>
              <a:prstGeom prst="roundRect">
                <a:avLst>
                  <a:gd name="adj" fmla="val 24368"/>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22" name="HOME QUARANTINE: STAY SAFE FOR FAMILY MEMBERS"/>
              <p:cNvSpPr txBox="1"/>
              <p:nvPr/>
            </p:nvSpPr>
            <p:spPr>
              <a:xfrm>
                <a:off x="5925220" y="279350"/>
                <a:ext cx="12533559" cy="193078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10000"/>
                  </a:lnSpc>
                  <a:defRPr sz="3600" cap="all" spc="96">
                    <a:solidFill>
                      <a:srgbClr val="002135"/>
                    </a:solidFill>
                  </a:defRPr>
                </a:lvl1pPr>
              </a:lstStyle>
              <a:p>
                <a:r>
                  <a:rPr lang="pa-IN" sz="5400" dirty="0"/>
                  <a:t>ਘਰ ਵਿੱਚ ਏਕਾਂਤਵਾਸ : ਪਰਿਵਾਰਕ ਮੈਂਬਰਾਂ ਲਈ ਸੁਰੱਖਿਆ ਨਿਯਮ</a:t>
                </a:r>
                <a:endParaRPr sz="5400" b="0" dirty="0">
                  <a:latin typeface="Arial" panose="020B0604020202020204" pitchFamily="34" charset="0"/>
                  <a:cs typeface="Arial" panose="020B0604020202020204" pitchFamily="34" charset="0"/>
                </a:endParaRPr>
              </a:p>
            </p:txBody>
          </p:sp>
        </p:grpSp>
        <p:pic>
          <p:nvPicPr>
            <p:cNvPr id="728" name="Image" descr="Image"/>
            <p:cNvPicPr>
              <a:picLocks noChangeAspect="1"/>
            </p:cNvPicPr>
            <p:nvPr/>
          </p:nvPicPr>
          <p:blipFill>
            <a:blip r:embed="rId8"/>
            <a:stretch>
              <a:fillRect/>
            </a:stretch>
          </p:blipFill>
          <p:spPr>
            <a:xfrm>
              <a:off x="20037838" y="4758"/>
              <a:ext cx="4347043" cy="3888817"/>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4"/>
                                        </p:tgtEl>
                                        <p:attrNameLst>
                                          <p:attrName>style.visibility</p:attrName>
                                        </p:attrNameLst>
                                      </p:cBhvr>
                                      <p:to>
                                        <p:strVal val="visible"/>
                                      </p:to>
                                    </p:set>
                                    <p:animEffect transition="in" filter="fade">
                                      <p:cBhvr>
                                        <p:cTn id="12" dur="500"/>
                                        <p:tgtEl>
                                          <p:spTgt spid="7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6">
                                            <p:bg/>
                                          </p:spTgt>
                                        </p:tgtEl>
                                        <p:attrNameLst>
                                          <p:attrName>style.visibility</p:attrName>
                                        </p:attrNameLst>
                                      </p:cBhvr>
                                      <p:to>
                                        <p:strVal val="visible"/>
                                      </p:to>
                                    </p:set>
                                    <p:animEffect transition="in" filter="fade">
                                      <p:cBhvr>
                                        <p:cTn id="17" dur="500"/>
                                        <p:tgtEl>
                                          <p:spTgt spid="72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6">
                                            <p:txEl>
                                              <p:pRg st="0" end="0"/>
                                            </p:txEl>
                                          </p:spTgt>
                                        </p:tgtEl>
                                        <p:attrNameLst>
                                          <p:attrName>style.visibility</p:attrName>
                                        </p:attrNameLst>
                                      </p:cBhvr>
                                      <p:to>
                                        <p:strVal val="visible"/>
                                      </p:to>
                                    </p:set>
                                    <p:animEffect transition="in" filter="fade">
                                      <p:cBhvr>
                                        <p:cTn id="22" dur="500"/>
                                        <p:tgtEl>
                                          <p:spTgt spid="7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6">
                                            <p:txEl>
                                              <p:pRg st="1" end="1"/>
                                            </p:txEl>
                                          </p:spTgt>
                                        </p:tgtEl>
                                        <p:attrNameLst>
                                          <p:attrName>style.visibility</p:attrName>
                                        </p:attrNameLst>
                                      </p:cBhvr>
                                      <p:to>
                                        <p:strVal val="visible"/>
                                      </p:to>
                                    </p:set>
                                    <p:animEffect transition="in" filter="fade">
                                      <p:cBhvr>
                                        <p:cTn id="27" dur="500"/>
                                        <p:tgtEl>
                                          <p:spTgt spid="7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6">
                                            <p:txEl>
                                              <p:pRg st="2" end="2"/>
                                            </p:txEl>
                                          </p:spTgt>
                                        </p:tgtEl>
                                        <p:attrNameLst>
                                          <p:attrName>style.visibility</p:attrName>
                                        </p:attrNameLst>
                                      </p:cBhvr>
                                      <p:to>
                                        <p:strVal val="visible"/>
                                      </p:to>
                                    </p:set>
                                    <p:animEffect transition="in" filter="fade">
                                      <p:cBhvr>
                                        <p:cTn id="32" dur="500"/>
                                        <p:tgtEl>
                                          <p:spTgt spid="7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6">
                                            <p:txEl>
                                              <p:pRg st="3" end="3"/>
                                            </p:txEl>
                                          </p:spTgt>
                                        </p:tgtEl>
                                        <p:attrNameLst>
                                          <p:attrName>style.visibility</p:attrName>
                                        </p:attrNameLst>
                                      </p:cBhvr>
                                      <p:to>
                                        <p:strVal val="visible"/>
                                      </p:to>
                                    </p:set>
                                    <p:animEffect transition="in" filter="fade">
                                      <p:cBhvr>
                                        <p:cTn id="37" dur="500"/>
                                        <p:tgtEl>
                                          <p:spTgt spid="72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26">
                                            <p:txEl>
                                              <p:pRg st="4" end="4"/>
                                            </p:txEl>
                                          </p:spTgt>
                                        </p:tgtEl>
                                        <p:attrNameLst>
                                          <p:attrName>style.visibility</p:attrName>
                                        </p:attrNameLst>
                                      </p:cBhvr>
                                      <p:to>
                                        <p:strVal val="visible"/>
                                      </p:to>
                                    </p:set>
                                    <p:animEffect transition="in" filter="fade">
                                      <p:cBhvr>
                                        <p:cTn id="42" dur="500"/>
                                        <p:tgtEl>
                                          <p:spTgt spid="72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6">
                                            <p:txEl>
                                              <p:pRg st="5" end="5"/>
                                            </p:txEl>
                                          </p:spTgt>
                                        </p:tgtEl>
                                        <p:attrNameLst>
                                          <p:attrName>style.visibility</p:attrName>
                                        </p:attrNameLst>
                                      </p:cBhvr>
                                      <p:to>
                                        <p:strVal val="visible"/>
                                      </p:to>
                                    </p:set>
                                    <p:animEffect transition="in" filter="fade">
                                      <p:cBhvr>
                                        <p:cTn id="47" dur="500"/>
                                        <p:tgtEl>
                                          <p:spTgt spid="72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26">
                                            <p:txEl>
                                              <p:pRg st="6" end="6"/>
                                            </p:txEl>
                                          </p:spTgt>
                                        </p:tgtEl>
                                        <p:attrNameLst>
                                          <p:attrName>style.visibility</p:attrName>
                                        </p:attrNameLst>
                                      </p:cBhvr>
                                      <p:to>
                                        <p:strVal val="visible"/>
                                      </p:to>
                                    </p:set>
                                    <p:animEffect transition="in" filter="fade">
                                      <p:cBhvr>
                                        <p:cTn id="52" dur="500"/>
                                        <p:tgtEl>
                                          <p:spTgt spid="726">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27"/>
                                        </p:tgtEl>
                                        <p:attrNameLst>
                                          <p:attrName>style.visibility</p:attrName>
                                        </p:attrNameLst>
                                      </p:cBhvr>
                                      <p:to>
                                        <p:strVal val="visible"/>
                                      </p:to>
                                    </p:set>
                                    <p:animEffect transition="in" filter="fade">
                                      <p:cBhvr>
                                        <p:cTn id="55"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726" grpId="0" uiExpand="1" build="p" bldLvl="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roup"/>
          <p:cNvGrpSpPr/>
          <p:nvPr/>
        </p:nvGrpSpPr>
        <p:grpSpPr>
          <a:xfrm>
            <a:off x="300010" y="12315300"/>
            <a:ext cx="4601210" cy="995767"/>
            <a:chOff x="0" y="0"/>
            <a:chExt cx="4601208" cy="995765"/>
          </a:xfrm>
        </p:grpSpPr>
        <p:pic>
          <p:nvPicPr>
            <p:cNvPr id="73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3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4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4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4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46" name="Group"/>
          <p:cNvGrpSpPr/>
          <p:nvPr/>
        </p:nvGrpSpPr>
        <p:grpSpPr>
          <a:xfrm>
            <a:off x="23097931" y="13055998"/>
            <a:ext cx="2098870" cy="1540535"/>
            <a:chOff x="0" y="2516"/>
            <a:chExt cx="2098868" cy="1540533"/>
          </a:xfrm>
        </p:grpSpPr>
        <p:sp>
          <p:nvSpPr>
            <p:cNvPr id="744" name="24"/>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25</a:t>
              </a:r>
              <a:endParaRPr dirty="0">
                <a:latin typeface="Arial" panose="020B0604020202020204" pitchFamily="34" charset="0"/>
                <a:cs typeface="Arial" panose="020B0604020202020204" pitchFamily="34" charset="0"/>
              </a:endParaRPr>
            </a:p>
          </p:txBody>
        </p:sp>
        <p:pic>
          <p:nvPicPr>
            <p:cNvPr id="74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263B65D-E38F-9C45-8E6A-AFFF7B1CC8F6}"/>
              </a:ext>
            </a:extLst>
          </p:cNvPr>
          <p:cNvGrpSpPr/>
          <p:nvPr/>
        </p:nvGrpSpPr>
        <p:grpSpPr>
          <a:xfrm>
            <a:off x="-25400" y="1227391"/>
            <a:ext cx="24434800" cy="4245174"/>
            <a:chOff x="-25400" y="1227391"/>
            <a:chExt cx="24434800" cy="4245174"/>
          </a:xfrm>
        </p:grpSpPr>
        <p:sp>
          <p:nvSpPr>
            <p:cNvPr id="747"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48" name="SESSION 5"/>
            <p:cNvSpPr txBox="1"/>
            <p:nvPr/>
          </p:nvSpPr>
          <p:spPr>
            <a:xfrm>
              <a:off x="10330751" y="2185282"/>
              <a:ext cx="3722498"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pa-IN" dirty="0"/>
                <a:t>ਸੈਸ਼ਨ 5</a:t>
              </a:r>
              <a:endParaRPr lang="en-US" dirty="0"/>
            </a:p>
          </p:txBody>
        </p:sp>
        <p:sp>
          <p:nvSpPr>
            <p:cNvPr id="749" name="STIGMA AND DISCRIMINATION"/>
            <p:cNvSpPr txBox="1"/>
            <p:nvPr/>
          </p:nvSpPr>
          <p:spPr>
            <a:xfrm>
              <a:off x="10503235" y="3905392"/>
              <a:ext cx="3377528"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pa-IN" sz="3600" dirty="0"/>
                <a:t>ਕਲੰਕ ਅਤੇ ਭੇਦਭਾਵ</a:t>
              </a:r>
              <a:endParaRPr sz="3600" b="0" dirty="0">
                <a:latin typeface="Arial" panose="020B0604020202020204" pitchFamily="34" charset="0"/>
                <a:cs typeface="Arial" panose="020B0604020202020204" pitchFamily="34" charset="0"/>
              </a:endParaRPr>
            </a:p>
          </p:txBody>
        </p:sp>
        <p:sp>
          <p:nvSpPr>
            <p:cNvPr id="750"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354EB87-A818-D648-9737-7F7CE3BA7FA3}"/>
              </a:ext>
            </a:extLst>
          </p:cNvPr>
          <p:cNvGrpSpPr/>
          <p:nvPr/>
        </p:nvGrpSpPr>
        <p:grpSpPr>
          <a:xfrm>
            <a:off x="6210377" y="5625528"/>
            <a:ext cx="5855086" cy="6249567"/>
            <a:chOff x="6210377" y="5625528"/>
            <a:chExt cx="5855086" cy="6249567"/>
          </a:xfrm>
          <a:solidFill>
            <a:schemeClr val="accent1">
              <a:lumMod val="20000"/>
              <a:lumOff val="80000"/>
            </a:schemeClr>
          </a:solidFill>
        </p:grpSpPr>
        <p:sp>
          <p:nvSpPr>
            <p:cNvPr id="731"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5"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2" name="WHY IS THERE…"/>
            <p:cNvSpPr txBox="1"/>
            <p:nvPr/>
          </p:nvSpPr>
          <p:spPr>
            <a:xfrm>
              <a:off x="7904556" y="10462672"/>
              <a:ext cx="2751104" cy="718145"/>
            </a:xfrm>
            <a:prstGeom prst="rect">
              <a:avLst/>
            </a:prstGeom>
            <a:grp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a:solidFill>
                    <a:srgbClr val="FFFFFF"/>
                  </a:solidFill>
                </a:defRPr>
              </a:pPr>
              <a:r>
                <a:rPr lang="pa-IN" sz="4000" dirty="0">
                  <a:solidFill>
                    <a:schemeClr val="tx1"/>
                  </a:solidFill>
                </a:rPr>
                <a:t>ਕਲੰਕ ਕਿਉਂ ਹੈ?</a:t>
              </a:r>
              <a:endParaRPr b="0" dirty="0">
                <a:solidFill>
                  <a:schemeClr val="tx1"/>
                </a:solidFill>
                <a:latin typeface="Arial" panose="020B0604020202020204" pitchFamily="34" charset="0"/>
                <a:cs typeface="Arial" panose="020B0604020202020204" pitchFamily="34" charset="0"/>
              </a:endParaRPr>
            </a:p>
          </p:txBody>
        </p:sp>
        <p:pic>
          <p:nvPicPr>
            <p:cNvPr id="755" name="Image" descr="Image"/>
            <p:cNvPicPr>
              <a:picLocks noChangeAspect="1"/>
            </p:cNvPicPr>
            <p:nvPr/>
          </p:nvPicPr>
          <p:blipFill>
            <a:blip r:embed="rId7"/>
            <a:stretch>
              <a:fillRect/>
            </a:stretch>
          </p:blipFill>
          <p:spPr>
            <a:xfrm>
              <a:off x="7800120" y="5625528"/>
              <a:ext cx="3892969" cy="2778850"/>
            </a:xfrm>
            <a:prstGeom prst="rect">
              <a:avLst/>
            </a:prstGeom>
            <a:grpFill/>
            <a:ln w="12700">
              <a:miter lim="400000"/>
            </a:ln>
          </p:spPr>
        </p:pic>
      </p:grpSp>
      <p:grpSp>
        <p:nvGrpSpPr>
          <p:cNvPr id="3" name="Group 2">
            <a:extLst>
              <a:ext uri="{FF2B5EF4-FFF2-40B4-BE49-F238E27FC236}">
                <a16:creationId xmlns:a16="http://schemas.microsoft.com/office/drawing/2014/main" id="{9682BE3B-E73E-C048-A62C-48D376905964}"/>
              </a:ext>
            </a:extLst>
          </p:cNvPr>
          <p:cNvGrpSpPr/>
          <p:nvPr/>
        </p:nvGrpSpPr>
        <p:grpSpPr>
          <a:xfrm>
            <a:off x="102217" y="5452553"/>
            <a:ext cx="5896490" cy="6438733"/>
            <a:chOff x="102217" y="5452553"/>
            <a:chExt cx="5896490" cy="6438733"/>
          </a:xfrm>
        </p:grpSpPr>
        <p:sp>
          <p:nvSpPr>
            <p:cNvPr id="730"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4"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1" name="WHAT IS…"/>
            <p:cNvSpPr txBox="1"/>
            <p:nvPr/>
          </p:nvSpPr>
          <p:spPr>
            <a:xfrm>
              <a:off x="1840180" y="10462672"/>
              <a:ext cx="237915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a:pPr>
              <a:r>
                <a:rPr lang="pa-IN" sz="4000" dirty="0"/>
                <a:t>ਕਲੰਕ ਕੀ ਹੈ?</a:t>
              </a:r>
              <a:endParaRPr b="0" dirty="0">
                <a:latin typeface="Arial" panose="020B0604020202020204" pitchFamily="34" charset="0"/>
                <a:cs typeface="Arial" panose="020B0604020202020204" pitchFamily="34" charset="0"/>
              </a:endParaRPr>
            </a:p>
          </p:txBody>
        </p:sp>
        <p:pic>
          <p:nvPicPr>
            <p:cNvPr id="756" name="Image" descr="Image"/>
            <p:cNvPicPr>
              <a:picLocks noChangeAspect="1"/>
            </p:cNvPicPr>
            <p:nvPr/>
          </p:nvPicPr>
          <p:blipFill>
            <a:blip r:embed="rId8"/>
            <a:stretch>
              <a:fillRect/>
            </a:stretch>
          </p:blipFill>
          <p:spPr>
            <a:xfrm>
              <a:off x="508149" y="5452553"/>
              <a:ext cx="5490558" cy="2810894"/>
            </a:xfrm>
            <a:prstGeom prst="rect">
              <a:avLst/>
            </a:prstGeom>
            <a:ln w="12700">
              <a:miter lim="400000"/>
            </a:ln>
          </p:spPr>
        </p:pic>
      </p:grpSp>
      <p:grpSp>
        <p:nvGrpSpPr>
          <p:cNvPr id="5" name="Group 4">
            <a:extLst>
              <a:ext uri="{FF2B5EF4-FFF2-40B4-BE49-F238E27FC236}">
                <a16:creationId xmlns:a16="http://schemas.microsoft.com/office/drawing/2014/main" id="{66571D0B-935E-0145-AC5E-71BD24EF6DB0}"/>
              </a:ext>
            </a:extLst>
          </p:cNvPr>
          <p:cNvGrpSpPr/>
          <p:nvPr/>
        </p:nvGrpSpPr>
        <p:grpSpPr>
          <a:xfrm>
            <a:off x="12318536" y="5192707"/>
            <a:ext cx="5855086" cy="6698579"/>
            <a:chOff x="12318536" y="5192707"/>
            <a:chExt cx="5855086" cy="6698579"/>
          </a:xfrm>
        </p:grpSpPr>
        <p:sp>
          <p:nvSpPr>
            <p:cNvPr id="732"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6"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4" name="WHAT DOES…"/>
            <p:cNvSpPr txBox="1"/>
            <p:nvPr/>
          </p:nvSpPr>
          <p:spPr>
            <a:xfrm>
              <a:off x="12962657" y="10478863"/>
              <a:ext cx="428247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a:pPr>
              <a:r>
                <a:rPr lang="pa-IN" sz="4000" dirty="0"/>
                <a:t>ਕਲੰਕ ਨਾਲ ਕੀ ਹੁੰਦਾ ਹੈ?</a:t>
              </a:r>
              <a:endParaRPr b="0" dirty="0">
                <a:latin typeface="Arial" panose="020B0604020202020204" pitchFamily="34" charset="0"/>
                <a:cs typeface="Arial" panose="020B0604020202020204" pitchFamily="34" charset="0"/>
              </a:endParaRPr>
            </a:p>
          </p:txBody>
        </p:sp>
        <p:pic>
          <p:nvPicPr>
            <p:cNvPr id="757" name="Image" descr="Image"/>
            <p:cNvPicPr>
              <a:picLocks noChangeAspect="1"/>
            </p:cNvPicPr>
            <p:nvPr/>
          </p:nvPicPr>
          <p:blipFill>
            <a:blip r:embed="rId9"/>
            <a:stretch>
              <a:fillRect/>
            </a:stretch>
          </p:blipFill>
          <p:spPr>
            <a:xfrm>
              <a:off x="14425648" y="5192707"/>
              <a:ext cx="1640864" cy="3330586"/>
            </a:xfrm>
            <a:prstGeom prst="rect">
              <a:avLst/>
            </a:prstGeom>
            <a:ln w="12700">
              <a:miter lim="400000"/>
            </a:ln>
          </p:spPr>
        </p:pic>
      </p:grpSp>
      <p:grpSp>
        <p:nvGrpSpPr>
          <p:cNvPr id="6" name="Group 5">
            <a:extLst>
              <a:ext uri="{FF2B5EF4-FFF2-40B4-BE49-F238E27FC236}">
                <a16:creationId xmlns:a16="http://schemas.microsoft.com/office/drawing/2014/main" id="{3B5602CE-2565-0843-A788-7FA3D24337B4}"/>
              </a:ext>
            </a:extLst>
          </p:cNvPr>
          <p:cNvGrpSpPr/>
          <p:nvPr/>
        </p:nvGrpSpPr>
        <p:grpSpPr>
          <a:xfrm>
            <a:off x="18426696" y="5623101"/>
            <a:ext cx="5855087" cy="6251994"/>
            <a:chOff x="18426696" y="5623101"/>
            <a:chExt cx="5855087" cy="6251994"/>
          </a:xfrm>
          <a:solidFill>
            <a:schemeClr val="accent1">
              <a:lumMod val="20000"/>
              <a:lumOff val="80000"/>
            </a:schemeClr>
          </a:solidFill>
        </p:grpSpPr>
        <p:sp>
          <p:nvSpPr>
            <p:cNvPr id="733"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7"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3" name="WHAT CAN…"/>
            <p:cNvSpPr txBox="1"/>
            <p:nvPr/>
          </p:nvSpPr>
          <p:spPr>
            <a:xfrm>
              <a:off x="19124353" y="10150669"/>
              <a:ext cx="4528107" cy="1333698"/>
            </a:xfrm>
            <a:prstGeom prst="rect">
              <a:avLst/>
            </a:prstGeom>
            <a:grp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4000" spc="-360">
                  <a:solidFill>
                    <a:srgbClr val="FFFFFF"/>
                  </a:solidFill>
                </a:defRPr>
              </a:pPr>
              <a:r>
                <a:rPr lang="pa-IN" sz="4000" dirty="0">
                  <a:solidFill>
                    <a:schemeClr val="tx1"/>
                  </a:solidFill>
                </a:rPr>
                <a:t>ਐਫਐਲਡਬਲਿਊ ਕੀ ਕਰ ਸਕਦਾ ਹੈ?</a:t>
              </a:r>
              <a:r>
                <a:rPr lang="en-US" sz="4000" dirty="0">
                  <a:solidFill>
                    <a:schemeClr val="tx1"/>
                  </a:solidFill>
                </a:rPr>
                <a:t> </a:t>
              </a:r>
              <a:endParaRPr sz="4000" b="0" dirty="0">
                <a:solidFill>
                  <a:schemeClr val="tx1"/>
                </a:solidFill>
                <a:latin typeface="Arial" panose="020B0604020202020204" pitchFamily="34" charset="0"/>
                <a:cs typeface="Arial" panose="020B0604020202020204" pitchFamily="34" charset="0"/>
              </a:endParaRPr>
            </a:p>
          </p:txBody>
        </p:sp>
        <p:pic>
          <p:nvPicPr>
            <p:cNvPr id="758"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20030" y="5623101"/>
              <a:ext cx="2528482" cy="2964388"/>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7" name="Group"/>
          <p:cNvGrpSpPr/>
          <p:nvPr/>
        </p:nvGrpSpPr>
        <p:grpSpPr>
          <a:xfrm>
            <a:off x="300010" y="12315300"/>
            <a:ext cx="4601210" cy="995767"/>
            <a:chOff x="0" y="0"/>
            <a:chExt cx="4601208" cy="995765"/>
          </a:xfrm>
        </p:grpSpPr>
        <p:pic>
          <p:nvPicPr>
            <p:cNvPr id="762"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63"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6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6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66"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70" name="Group"/>
          <p:cNvGrpSpPr/>
          <p:nvPr/>
        </p:nvGrpSpPr>
        <p:grpSpPr>
          <a:xfrm>
            <a:off x="23097931" y="13055998"/>
            <a:ext cx="2098870" cy="1540535"/>
            <a:chOff x="0" y="2516"/>
            <a:chExt cx="2098868" cy="1540533"/>
          </a:xfrm>
        </p:grpSpPr>
        <p:sp>
          <p:nvSpPr>
            <p:cNvPr id="768" name="25"/>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26</a:t>
              </a:r>
              <a:endParaRPr dirty="0">
                <a:latin typeface="Arial" panose="020B0604020202020204" pitchFamily="34" charset="0"/>
                <a:cs typeface="Arial" panose="020B0604020202020204" pitchFamily="34" charset="0"/>
              </a:endParaRPr>
            </a:p>
          </p:txBody>
        </p:sp>
        <p:pic>
          <p:nvPicPr>
            <p:cNvPr id="769"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760" name="Rounded Rectangle"/>
          <p:cNvSpPr/>
          <p:nvPr/>
        </p:nvSpPr>
        <p:spPr>
          <a:xfrm>
            <a:off x="5461888" y="3299107"/>
            <a:ext cx="14142218" cy="9395656"/>
          </a:xfrm>
          <a:prstGeom prst="roundRect">
            <a:avLst>
              <a:gd name="adj" fmla="val 2170"/>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72" name="Falling ill and dying…"/>
          <p:cNvSpPr txBox="1"/>
          <p:nvPr/>
        </p:nvSpPr>
        <p:spPr>
          <a:xfrm>
            <a:off x="5658705" y="3747541"/>
            <a:ext cx="14028032" cy="847411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r>
              <a:rPr lang="pa-IN" sz="3200" b="0" dirty="0"/>
              <a:t>ਬੀਮਾਰ ਹੋਣ ਅਤੇ ਮਰਣ ਦਾ</a:t>
            </a:r>
            <a:br>
              <a:rPr lang="en-US" sz="3200" b="0" dirty="0"/>
            </a:br>
            <a:endParaRPr lang="en-US" sz="3200" b="0" dirty="0"/>
          </a:p>
          <a:p>
            <a:pPr algn="l"/>
            <a:r>
              <a:rPr lang="pa-IN" sz="3200" b="0" dirty="0"/>
              <a:t>ਦੇਖਭਾਲ ਦੌਰਾਨ ਸੰਕ੍ਰਮਿਤ ਹੋਣ ਦੇ ਡਰ ਕਾਰਨ ਸਿਹਤ ਕੇਂਦਰਾਂ ‘ਤੇ ਪਹੁੰਚ ਕਰਨ ਤੋਂ ਗੁਰੇਜ਼ ਕਰਦੇ ਹਨ </a:t>
            </a:r>
            <a:br>
              <a:rPr lang="en-US" sz="3200" b="0" dirty="0"/>
            </a:br>
            <a:endParaRPr lang="en-US" sz="3200" b="0" dirty="0"/>
          </a:p>
          <a:p>
            <a:pPr algn="l"/>
            <a:r>
              <a:rPr lang="pa-IN" sz="3200" b="0" dirty="0"/>
              <a:t>ਰੋਜ਼ੀ ਰੋਟੀ ਗੁਆਉਣ  ਦਾ ਡਰ, ਅਲੱਗ ਰਹਿਣ ਦੌਰਾਨ ਕੰਮ ਨਾ ਕਰ ਸਕਣ ਦਾ ਡਰ, ਅਤੇ ਕੰਮ ਤੋਂ ਕੱਢੇ ਜਾਣ ਦਾ ਡਰ। </a:t>
            </a:r>
            <a:br>
              <a:rPr lang="en-US" sz="3200" b="0" dirty="0"/>
            </a:br>
            <a:endParaRPr lang="en-US" sz="3200" b="0" dirty="0"/>
          </a:p>
          <a:p>
            <a:pPr algn="l"/>
            <a:r>
              <a:rPr lang="pa-IN" sz="3200" b="0" dirty="0"/>
              <a:t>ਬੀਮਾਰੀ ਨਾਲ ਜੁੜੇ ਹੋਣ ਕਾਰਨ ਸਮਾਜਕ ਤੌਰ ‘ਤੇ ਵੱਖ ਕੀਤੇ ਜਾਣ/ਅਲੱਗ ਰੱਖੇ ਜਾਣ ਦਾ ਡਰ। </a:t>
            </a:r>
            <a:br>
              <a:rPr lang="en-US" sz="3200" b="0" dirty="0"/>
            </a:br>
            <a:endParaRPr lang="en-US" sz="3200" b="0" dirty="0"/>
          </a:p>
          <a:p>
            <a:pPr algn="l"/>
            <a:r>
              <a:rPr lang="pa-IN" sz="3200" b="0" dirty="0"/>
              <a:t>ਵਾਇਰਸ ਕਾਰਨ ਜਾਂ ਅਲੱਗ ਰੱਖੇ ਜਾਣ ਦੌਰਾਨ ਆਪਣੇ ਪਿਆਰਿਆਂ ਤੋਂ ਦੂਰ ਹੋਣ ਅਤੇ ਉਹਨਾਂ ਦੀ ਰਾਖੀ ਕਰਨ ਵਿੱਚ ਬੇਬਸ ਹੋਣ ਦੀ ਭਾਵਨਾ। </a:t>
            </a:r>
            <a:br>
              <a:rPr lang="en-US" sz="3200" b="0" dirty="0"/>
            </a:br>
            <a:endParaRPr lang="en-US" sz="3200" b="0" dirty="0"/>
          </a:p>
          <a:p>
            <a:pPr algn="l"/>
            <a:r>
              <a:rPr lang="pa-IN" sz="3200" b="0" dirty="0"/>
              <a:t>ਅਲੱਗ ਕੀਤੇ ਜਾਣ ਅਤੇ ਆਪਣੇ ਆਸ਼ਰਿਤਾਂ ਦੀ ਦੇਖਭਾਲ ਵੱਲ ਕੰਮ ਨਾ ਕਰ ਸਕਣ ਦੀ ਬੇਬਸੀ, ਬੋਰੀਅਤ, ਇਕੱਲੇਪਣ ਅਤੇ ਤਣਾਓ ਦੀਆਂ ਭਾਵਨਾਵਾਂ</a:t>
            </a:r>
            <a:br>
              <a:rPr lang="en-US" sz="3200" b="0" dirty="0"/>
            </a:br>
            <a:endParaRPr lang="en-US" sz="3200" b="0" dirty="0"/>
          </a:p>
          <a:p>
            <a:pPr algn="l"/>
            <a:r>
              <a:rPr lang="pa-IN" sz="3200" b="0" dirty="0"/>
              <a:t>ਉਪਰੋਕਤ ਖਦਸ਼ਿਆਂ ਕਾਰਨ ਅਤੇ ਸਮਾਜ ਤੋਂ ਬਾਹਰ ਕੱਢਿਆ ਗਿਆ ਜਾਂ ਬੀਮਾਰੀ ਨੂੰ ਫੈਲਾਉਣ ਦੇ ਇਲਜ਼ਾਮ ਕਾਰਨ ਤਣਾਓ ਹੁੰਦਾ ਹੈ।</a:t>
            </a:r>
            <a:endParaRPr sz="3200" b="0" dirty="0">
              <a:solidFill>
                <a:sysClr val="windowText" lastClr="000000"/>
              </a:solidFill>
              <a:latin typeface="Arial" panose="020B0604020202020204" pitchFamily="34" charset="0"/>
              <a:cs typeface="Arial" panose="020B0604020202020204" pitchFamily="34" charset="0"/>
            </a:endParaRPr>
          </a:p>
        </p:txBody>
      </p:sp>
      <p:pic>
        <p:nvPicPr>
          <p:cNvPr id="774" name="Image" descr="Image"/>
          <p:cNvPicPr>
            <a:picLocks noChangeAspect="1"/>
          </p:cNvPicPr>
          <p:nvPr/>
        </p:nvPicPr>
        <p:blipFill>
          <a:blip r:embed="rId7"/>
          <a:stretch>
            <a:fillRect/>
          </a:stretch>
        </p:blipFill>
        <p:spPr>
          <a:xfrm>
            <a:off x="19604106" y="6220281"/>
            <a:ext cx="4479884" cy="5279516"/>
          </a:xfrm>
          <a:prstGeom prst="rect">
            <a:avLst/>
          </a:prstGeom>
          <a:ln w="12700">
            <a:miter lim="400000"/>
          </a:ln>
        </p:spPr>
      </p:pic>
      <p:grpSp>
        <p:nvGrpSpPr>
          <p:cNvPr id="6" name="Group 5">
            <a:extLst>
              <a:ext uri="{FF2B5EF4-FFF2-40B4-BE49-F238E27FC236}">
                <a16:creationId xmlns:a16="http://schemas.microsoft.com/office/drawing/2014/main" id="{02312498-3EB7-6048-9EC2-0159380F1962}"/>
              </a:ext>
            </a:extLst>
          </p:cNvPr>
          <p:cNvGrpSpPr/>
          <p:nvPr/>
        </p:nvGrpSpPr>
        <p:grpSpPr>
          <a:xfrm>
            <a:off x="300010" y="476491"/>
            <a:ext cx="17646398" cy="11023306"/>
            <a:chOff x="300010" y="476491"/>
            <a:chExt cx="17646398" cy="11023306"/>
          </a:xfrm>
        </p:grpSpPr>
        <p:grpSp>
          <p:nvGrpSpPr>
            <p:cNvPr id="2" name="Group 1">
              <a:extLst>
                <a:ext uri="{FF2B5EF4-FFF2-40B4-BE49-F238E27FC236}">
                  <a16:creationId xmlns:a16="http://schemas.microsoft.com/office/drawing/2014/main" id="{6979F90C-5457-C64C-AB0E-444B2DBDF6FE}"/>
                </a:ext>
              </a:extLst>
            </p:cNvPr>
            <p:cNvGrpSpPr/>
            <p:nvPr/>
          </p:nvGrpSpPr>
          <p:grpSpPr>
            <a:xfrm>
              <a:off x="6513792" y="476491"/>
              <a:ext cx="11432616" cy="2665397"/>
              <a:chOff x="6513792" y="476491"/>
              <a:chExt cx="11432616" cy="2665397"/>
            </a:xfrm>
          </p:grpSpPr>
          <p:sp>
            <p:nvSpPr>
              <p:cNvPr id="761" name="Rounded Rectangle"/>
              <p:cNvSpPr/>
              <p:nvPr/>
            </p:nvSpPr>
            <p:spPr>
              <a:xfrm>
                <a:off x="7258704" y="476491"/>
                <a:ext cx="9997430"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71" name="In any epidemic,…"/>
              <p:cNvSpPr txBox="1"/>
              <p:nvPr/>
            </p:nvSpPr>
            <p:spPr>
              <a:xfrm>
                <a:off x="6513792" y="1857434"/>
                <a:ext cx="11432616" cy="128445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nSpc>
                    <a:spcPct val="120000"/>
                  </a:lnSpc>
                  <a:defRPr b="0" cap="all">
                    <a:solidFill>
                      <a:srgbClr val="FFFFFF"/>
                    </a:solidFill>
                  </a:defRPr>
                </a:pPr>
                <a:r>
                  <a:rPr lang="pa-IN" sz="3200" b="0" cap="all" dirty="0"/>
                  <a:t>ਕਿਸੇ ਮਹਾਂਮਾਰੀ ਵਿੱਚ, ਵਿਅਕਤੀਆਂ ਲਈ ਤਣਾਓ ਅਤੇ ਚਿੰਤਾ ਮਹਿਸੂਸ ਕਰਨ ਆਮ ਗੱਲ ਹੈ ਕਿਉਂਕਿ ਉਹਨਾਂ ਡਰ ਹੁੰਦਾ ਹੈ  ਇਹਨਾਂ ਗੱਲਾਂ ਦਾ :</a:t>
                </a:r>
                <a:endParaRPr sz="3200" b="0" dirty="0">
                  <a:latin typeface="Arial" panose="020B0604020202020204" pitchFamily="34" charset="0"/>
                  <a:cs typeface="Arial" panose="020B0604020202020204" pitchFamily="34" charset="0"/>
                </a:endParaRPr>
              </a:p>
            </p:txBody>
          </p:sp>
          <p:sp>
            <p:nvSpPr>
              <p:cNvPr id="773" name="WHAT IS STIGMA"/>
              <p:cNvSpPr txBox="1"/>
              <p:nvPr/>
            </p:nvSpPr>
            <p:spPr>
              <a:xfrm>
                <a:off x="7676351" y="648543"/>
                <a:ext cx="916213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pa-IN" sz="6000" dirty="0"/>
                  <a:t>ਕਲੰਕ ਕੀ ਹੈ?</a:t>
                </a:r>
                <a:endParaRPr sz="6000" b="0" dirty="0">
                  <a:latin typeface="Arial" panose="020B0604020202020204" pitchFamily="34" charset="0"/>
                  <a:cs typeface="Arial" panose="020B0604020202020204" pitchFamily="34" charset="0"/>
                </a:endParaRPr>
              </a:p>
            </p:txBody>
          </p:sp>
        </p:grpSp>
        <p:pic>
          <p:nvPicPr>
            <p:cNvPr id="775" name="Image" descr="Image"/>
            <p:cNvPicPr>
              <a:picLocks noChangeAspect="1"/>
            </p:cNvPicPr>
            <p:nvPr/>
          </p:nvPicPr>
          <p:blipFill>
            <a:blip r:embed="rId8"/>
            <a:stretch>
              <a:fillRect/>
            </a:stretch>
          </p:blipFill>
          <p:spPr>
            <a:xfrm>
              <a:off x="300010" y="5527254"/>
              <a:ext cx="4476481" cy="5972543"/>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0"/>
                                        </p:tgtEl>
                                        <p:attrNameLst>
                                          <p:attrName>style.visibility</p:attrName>
                                        </p:attrNameLst>
                                      </p:cBhvr>
                                      <p:to>
                                        <p:strVal val="visible"/>
                                      </p:to>
                                    </p:set>
                                    <p:animEffect transition="in" filter="fade">
                                      <p:cBhvr>
                                        <p:cTn id="12" dur="500"/>
                                        <p:tgtEl>
                                          <p:spTgt spid="7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2">
                                            <p:bg/>
                                          </p:spTgt>
                                        </p:tgtEl>
                                        <p:attrNameLst>
                                          <p:attrName>style.visibility</p:attrName>
                                        </p:attrNameLst>
                                      </p:cBhvr>
                                      <p:to>
                                        <p:strVal val="visible"/>
                                      </p:to>
                                    </p:set>
                                    <p:animEffect transition="in" filter="fade">
                                      <p:cBhvr>
                                        <p:cTn id="17" dur="500"/>
                                        <p:tgtEl>
                                          <p:spTgt spid="77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2">
                                            <p:txEl>
                                              <p:pRg st="0" end="0"/>
                                            </p:txEl>
                                          </p:spTgt>
                                        </p:tgtEl>
                                        <p:attrNameLst>
                                          <p:attrName>style.visibility</p:attrName>
                                        </p:attrNameLst>
                                      </p:cBhvr>
                                      <p:to>
                                        <p:strVal val="visible"/>
                                      </p:to>
                                    </p:set>
                                    <p:animEffect transition="in" filter="fade">
                                      <p:cBhvr>
                                        <p:cTn id="22" dur="500"/>
                                        <p:tgtEl>
                                          <p:spTgt spid="77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2">
                                            <p:txEl>
                                              <p:pRg st="1" end="1"/>
                                            </p:txEl>
                                          </p:spTgt>
                                        </p:tgtEl>
                                        <p:attrNameLst>
                                          <p:attrName>style.visibility</p:attrName>
                                        </p:attrNameLst>
                                      </p:cBhvr>
                                      <p:to>
                                        <p:strVal val="visible"/>
                                      </p:to>
                                    </p:set>
                                    <p:animEffect transition="in" filter="fade">
                                      <p:cBhvr>
                                        <p:cTn id="27" dur="500"/>
                                        <p:tgtEl>
                                          <p:spTgt spid="77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2">
                                            <p:txEl>
                                              <p:pRg st="2" end="2"/>
                                            </p:txEl>
                                          </p:spTgt>
                                        </p:tgtEl>
                                        <p:attrNameLst>
                                          <p:attrName>style.visibility</p:attrName>
                                        </p:attrNameLst>
                                      </p:cBhvr>
                                      <p:to>
                                        <p:strVal val="visible"/>
                                      </p:to>
                                    </p:set>
                                    <p:animEffect transition="in" filter="fade">
                                      <p:cBhvr>
                                        <p:cTn id="32" dur="500"/>
                                        <p:tgtEl>
                                          <p:spTgt spid="77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2">
                                            <p:txEl>
                                              <p:pRg st="3" end="3"/>
                                            </p:txEl>
                                          </p:spTgt>
                                        </p:tgtEl>
                                        <p:attrNameLst>
                                          <p:attrName>style.visibility</p:attrName>
                                        </p:attrNameLst>
                                      </p:cBhvr>
                                      <p:to>
                                        <p:strVal val="visible"/>
                                      </p:to>
                                    </p:set>
                                    <p:animEffect transition="in" filter="fade">
                                      <p:cBhvr>
                                        <p:cTn id="37" dur="500"/>
                                        <p:tgtEl>
                                          <p:spTgt spid="77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2">
                                            <p:txEl>
                                              <p:pRg st="4" end="4"/>
                                            </p:txEl>
                                          </p:spTgt>
                                        </p:tgtEl>
                                        <p:attrNameLst>
                                          <p:attrName>style.visibility</p:attrName>
                                        </p:attrNameLst>
                                      </p:cBhvr>
                                      <p:to>
                                        <p:strVal val="visible"/>
                                      </p:to>
                                    </p:set>
                                    <p:animEffect transition="in" filter="fade">
                                      <p:cBhvr>
                                        <p:cTn id="42" dur="500"/>
                                        <p:tgtEl>
                                          <p:spTgt spid="77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2">
                                            <p:txEl>
                                              <p:pRg st="5" end="5"/>
                                            </p:txEl>
                                          </p:spTgt>
                                        </p:tgtEl>
                                        <p:attrNameLst>
                                          <p:attrName>style.visibility</p:attrName>
                                        </p:attrNameLst>
                                      </p:cBhvr>
                                      <p:to>
                                        <p:strVal val="visible"/>
                                      </p:to>
                                    </p:set>
                                    <p:animEffect transition="in" filter="fade">
                                      <p:cBhvr>
                                        <p:cTn id="47" dur="500"/>
                                        <p:tgtEl>
                                          <p:spTgt spid="77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2">
                                            <p:txEl>
                                              <p:pRg st="6" end="6"/>
                                            </p:txEl>
                                          </p:spTgt>
                                        </p:tgtEl>
                                        <p:attrNameLst>
                                          <p:attrName>style.visibility</p:attrName>
                                        </p:attrNameLst>
                                      </p:cBhvr>
                                      <p:to>
                                        <p:strVal val="visible"/>
                                      </p:to>
                                    </p:set>
                                    <p:animEffect transition="in" filter="fade">
                                      <p:cBhvr>
                                        <p:cTn id="52" dur="500"/>
                                        <p:tgtEl>
                                          <p:spTgt spid="772">
                                            <p:txEl>
                                              <p:pRg st="6" end="6"/>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74"/>
                                        </p:tgtEl>
                                        <p:attrNameLst>
                                          <p:attrName>style.visibility</p:attrName>
                                        </p:attrNameLst>
                                      </p:cBhvr>
                                      <p:to>
                                        <p:strVal val="visible"/>
                                      </p:to>
                                    </p:set>
                                    <p:animEffect transition="in" filter="fade">
                                      <p:cBhvr>
                                        <p:cTn id="56" dur="5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animBg="1"/>
      <p:bldP spid="772" grpId="0" uiExpand="1" build="p" bldLvl="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p:cNvGrpSpPr/>
          <p:nvPr/>
        </p:nvGrpSpPr>
        <p:grpSpPr>
          <a:xfrm>
            <a:off x="300010" y="12315300"/>
            <a:ext cx="4601210" cy="995767"/>
            <a:chOff x="0" y="0"/>
            <a:chExt cx="4601208" cy="995765"/>
          </a:xfrm>
        </p:grpSpPr>
        <p:pic>
          <p:nvPicPr>
            <p:cNvPr id="777"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78"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79"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80"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81"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86" name="Group"/>
          <p:cNvGrpSpPr/>
          <p:nvPr/>
        </p:nvGrpSpPr>
        <p:grpSpPr>
          <a:xfrm>
            <a:off x="23097931" y="13055998"/>
            <a:ext cx="2098870" cy="1540535"/>
            <a:chOff x="0" y="2516"/>
            <a:chExt cx="2098868" cy="1540533"/>
          </a:xfrm>
        </p:grpSpPr>
        <p:sp>
          <p:nvSpPr>
            <p:cNvPr id="784" name="26"/>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27</a:t>
              </a:r>
              <a:endParaRPr dirty="0">
                <a:latin typeface="Arial" panose="020B0604020202020204" pitchFamily="34" charset="0"/>
                <a:cs typeface="Arial" panose="020B0604020202020204" pitchFamily="34" charset="0"/>
              </a:endParaRPr>
            </a:p>
          </p:txBody>
        </p:sp>
        <p:pic>
          <p:nvPicPr>
            <p:cNvPr id="7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783" name="Rounded Rectangle"/>
          <p:cNvSpPr/>
          <p:nvPr/>
        </p:nvSpPr>
        <p:spPr>
          <a:xfrm>
            <a:off x="1428416" y="2900117"/>
            <a:ext cx="21431575" cy="7915766"/>
          </a:xfrm>
          <a:prstGeom prst="roundRect">
            <a:avLst>
              <a:gd name="adj" fmla="val 2407"/>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87" name="All the above make people treat those with similar symptoms as COVID-12 as outcasts and excluded. This behaviour, which is stigmatising may manifest as:…"/>
          <p:cNvSpPr txBox="1"/>
          <p:nvPr/>
        </p:nvSpPr>
        <p:spPr>
          <a:xfrm>
            <a:off x="2092631" y="5083156"/>
            <a:ext cx="20274937" cy="35496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pa-IN" sz="3200" b="0" dirty="0"/>
              <a:t>ਕੋਵਿਡ-19 ਦੇ ਸੰਬੰਧ ਵਿੱਚ ਕਲੰਕ ਦਾ ਪੱਧਰ ਤਿੰਨ ਮੁੱਖ ਕਾਰਕਾਂ ‘ਤੇ ਅਧਾਰਤ ਹੈ :</a:t>
            </a:r>
            <a:br>
              <a:rPr lang="en-US" sz="3200" b="0" dirty="0"/>
            </a:br>
            <a:endParaRPr lang="en-US" sz="3200" b="0" dirty="0"/>
          </a:p>
          <a:p>
            <a:r>
              <a:rPr lang="pa-IN" sz="3200" b="0" dirty="0"/>
              <a:t>ਕੋਵਿਡ-19 ਇੱਕ ਨਵੀਂ ਬੀਮਾਰੀ ਹੈ ਜਿਸ ਬਾਰੇ ਕੀ ਗੱਲਾਂ ਦੀ ਹਾਲਾਂ ਖੋਜ ਕੀਤੀ ਜਾ ਰਹੀ ਹੈ। </a:t>
            </a:r>
            <a:br>
              <a:rPr lang="en-US" sz="3200" b="0" dirty="0"/>
            </a:br>
            <a:endParaRPr lang="en-US" sz="3200" b="0" dirty="0"/>
          </a:p>
          <a:p>
            <a:r>
              <a:rPr lang="pa-IN" sz="3200" b="0" dirty="0"/>
              <a:t>ਜਦੋਂ ਕਿਸੇ ਚੀਜ਼ ਬਾਰੇ ਜਾਣਕਾਰੀ ਨਹੀਂ ਹੁੰਦੀ ਤਾਂ ਲੋਕ ਚਿੰਤਾ ਕਰਦੇ ਹਨ ਜਿਸ ਨਾਲ ਡਰ ਪੈਦਾ ਹੁੰਦਾ ਹੈ।</a:t>
            </a:r>
            <a:br>
              <a:rPr lang="en-US" sz="3200" b="0" dirty="0"/>
            </a:br>
            <a:r>
              <a:rPr lang="pa-IN" sz="3200" b="0" dirty="0"/>
              <a:t> </a:t>
            </a:r>
            <a:endParaRPr lang="en-US" sz="3200" b="0" dirty="0"/>
          </a:p>
          <a:p>
            <a:r>
              <a:rPr lang="pa-IN" sz="3200" b="0" dirty="0"/>
              <a:t>ਅਫਵਾਹਾਂ ਜਾਂ ਝੂਠੀ ਖ਼ਬਰ ਨਾਲ ਗ਼ਲਤ ਜਾਣਕਾਰੀ ਮਿਲਦੀ ਹੈ ਅਤੇ ਡਰ ਫੈਲਦਾ ਹੈ।</a:t>
            </a:r>
            <a:endParaRPr sz="3200" b="0"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3B66226-5CF9-9F4C-8C48-BFB3D66D04B5}"/>
              </a:ext>
            </a:extLst>
          </p:cNvPr>
          <p:cNvGrpSpPr/>
          <p:nvPr/>
        </p:nvGrpSpPr>
        <p:grpSpPr>
          <a:xfrm>
            <a:off x="5980576" y="405682"/>
            <a:ext cx="12422848" cy="1223723"/>
            <a:chOff x="5980576" y="405682"/>
            <a:chExt cx="12422848" cy="1223723"/>
          </a:xfrm>
        </p:grpSpPr>
        <p:sp>
          <p:nvSpPr>
            <p:cNvPr id="788"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89" name="WHAT IS STIGMA"/>
            <p:cNvSpPr txBox="1"/>
            <p:nvPr/>
          </p:nvSpPr>
          <p:spPr>
            <a:xfrm>
              <a:off x="6235191" y="577734"/>
              <a:ext cx="11913618"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pa-IN" sz="6000" dirty="0"/>
                <a:t>ਕਲੰਕਿਤ ਕਿਉਂ ਕੀਤਾ ਜਾਂਦਾ ਹੈ?</a:t>
              </a:r>
              <a:endParaRPr sz="6000"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3"/>
                                        </p:tgtEl>
                                        <p:attrNameLst>
                                          <p:attrName>style.visibility</p:attrName>
                                        </p:attrNameLst>
                                      </p:cBhvr>
                                      <p:to>
                                        <p:strVal val="visible"/>
                                      </p:to>
                                    </p:set>
                                    <p:animEffect transition="in" filter="fade">
                                      <p:cBhvr>
                                        <p:cTn id="12" dur="500"/>
                                        <p:tgtEl>
                                          <p:spTgt spid="7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7">
                                            <p:bg/>
                                          </p:spTgt>
                                        </p:tgtEl>
                                        <p:attrNameLst>
                                          <p:attrName>style.visibility</p:attrName>
                                        </p:attrNameLst>
                                      </p:cBhvr>
                                      <p:to>
                                        <p:strVal val="visible"/>
                                      </p:to>
                                    </p:set>
                                    <p:animEffect transition="in" filter="fade">
                                      <p:cBhvr>
                                        <p:cTn id="17" dur="500"/>
                                        <p:tgtEl>
                                          <p:spTgt spid="78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7">
                                            <p:txEl>
                                              <p:pRg st="0" end="0"/>
                                            </p:txEl>
                                          </p:spTgt>
                                        </p:tgtEl>
                                        <p:attrNameLst>
                                          <p:attrName>style.visibility</p:attrName>
                                        </p:attrNameLst>
                                      </p:cBhvr>
                                      <p:to>
                                        <p:strVal val="visible"/>
                                      </p:to>
                                    </p:set>
                                    <p:animEffect transition="in" filter="fade">
                                      <p:cBhvr>
                                        <p:cTn id="22" dur="500"/>
                                        <p:tgtEl>
                                          <p:spTgt spid="7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87">
                                            <p:txEl>
                                              <p:pRg st="1" end="1"/>
                                            </p:txEl>
                                          </p:spTgt>
                                        </p:tgtEl>
                                        <p:attrNameLst>
                                          <p:attrName>style.visibility</p:attrName>
                                        </p:attrNameLst>
                                      </p:cBhvr>
                                      <p:to>
                                        <p:strVal val="visible"/>
                                      </p:to>
                                    </p:set>
                                    <p:animEffect transition="in" filter="fade">
                                      <p:cBhvr>
                                        <p:cTn id="27" dur="500"/>
                                        <p:tgtEl>
                                          <p:spTgt spid="7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87">
                                            <p:txEl>
                                              <p:pRg st="2" end="2"/>
                                            </p:txEl>
                                          </p:spTgt>
                                        </p:tgtEl>
                                        <p:attrNameLst>
                                          <p:attrName>style.visibility</p:attrName>
                                        </p:attrNameLst>
                                      </p:cBhvr>
                                      <p:to>
                                        <p:strVal val="visible"/>
                                      </p:to>
                                    </p:set>
                                    <p:animEffect transition="in" filter="fade">
                                      <p:cBhvr>
                                        <p:cTn id="32" dur="500"/>
                                        <p:tgtEl>
                                          <p:spTgt spid="7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7">
                                            <p:txEl>
                                              <p:pRg st="3" end="3"/>
                                            </p:txEl>
                                          </p:spTgt>
                                        </p:tgtEl>
                                        <p:attrNameLst>
                                          <p:attrName>style.visibility</p:attrName>
                                        </p:attrNameLst>
                                      </p:cBhvr>
                                      <p:to>
                                        <p:strVal val="visible"/>
                                      </p:to>
                                    </p:set>
                                    <p:animEffect transition="in" filter="fade">
                                      <p:cBhvr>
                                        <p:cTn id="37" dur="500"/>
                                        <p:tgtEl>
                                          <p:spTgt spid="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animBg="1"/>
      <p:bldP spid="787" grpId="0" uiExpand="1" build="p" bldLvl="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6" name="Group"/>
          <p:cNvGrpSpPr/>
          <p:nvPr/>
        </p:nvGrpSpPr>
        <p:grpSpPr>
          <a:xfrm>
            <a:off x="300010" y="12315300"/>
            <a:ext cx="4601210" cy="995767"/>
            <a:chOff x="0" y="0"/>
            <a:chExt cx="4601208" cy="995765"/>
          </a:xfrm>
        </p:grpSpPr>
        <p:pic>
          <p:nvPicPr>
            <p:cNvPr id="79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9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9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9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9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00" name="Group"/>
          <p:cNvGrpSpPr/>
          <p:nvPr/>
        </p:nvGrpSpPr>
        <p:grpSpPr>
          <a:xfrm>
            <a:off x="23097931" y="13055998"/>
            <a:ext cx="2098870" cy="1540535"/>
            <a:chOff x="0" y="2516"/>
            <a:chExt cx="2098868" cy="1540533"/>
          </a:xfrm>
        </p:grpSpPr>
        <p:sp>
          <p:nvSpPr>
            <p:cNvPr id="798" name="27"/>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28</a:t>
              </a:r>
              <a:endParaRPr dirty="0">
                <a:latin typeface="Arial" panose="020B0604020202020204" pitchFamily="34" charset="0"/>
                <a:cs typeface="Arial" panose="020B0604020202020204" pitchFamily="34" charset="0"/>
              </a:endParaRPr>
            </a:p>
          </p:txBody>
        </p:sp>
        <p:pic>
          <p:nvPicPr>
            <p:cNvPr id="799"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 name="Group 3">
            <a:extLst>
              <a:ext uri="{FF2B5EF4-FFF2-40B4-BE49-F238E27FC236}">
                <a16:creationId xmlns:a16="http://schemas.microsoft.com/office/drawing/2014/main" id="{3D8D80E7-A705-D745-9FBF-ABBBC6F87C90}"/>
              </a:ext>
            </a:extLst>
          </p:cNvPr>
          <p:cNvGrpSpPr/>
          <p:nvPr/>
        </p:nvGrpSpPr>
        <p:grpSpPr>
          <a:xfrm>
            <a:off x="13796004" y="1963276"/>
            <a:ext cx="8274708" cy="1345144"/>
            <a:chOff x="13796004" y="1963276"/>
            <a:chExt cx="8274708" cy="1345144"/>
          </a:xfrm>
        </p:grpSpPr>
        <p:sp>
          <p:nvSpPr>
            <p:cNvPr id="802" name="Rounded Rectangle"/>
            <p:cNvSpPr/>
            <p:nvPr/>
          </p:nvSpPr>
          <p:spPr>
            <a:xfrm>
              <a:off x="13796004" y="1963276"/>
              <a:ext cx="8274708" cy="1345144"/>
            </a:xfrm>
            <a:prstGeom prst="roundRect">
              <a:avLst>
                <a:gd name="adj" fmla="val 1416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3" name="WHAT WILL YOU FEEL LIKE IF YOU WERE…"/>
            <p:cNvSpPr txBox="1"/>
            <p:nvPr/>
          </p:nvSpPr>
          <p:spPr>
            <a:xfrm>
              <a:off x="14354868" y="2067488"/>
              <a:ext cx="7416845" cy="113672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defTabSz="914400">
                <a:lnSpc>
                  <a:spcPct val="120000"/>
                </a:lnSpc>
                <a:defRPr sz="2500"/>
              </a:pPr>
              <a:r>
                <a:rPr lang="pa-IN" sz="2800" dirty="0"/>
                <a:t>ਜੇ ਤੁਸੀਂ ਬਾਬੂਲਾਲ, ਰਾਣੀ, ਸੁਖਰਾਮ, ਬਿਊਟੀ ਹੁੰਦੇ ਤਾਂ ਤੁਸੀਂ ਕੀ ਮਹਿਸੂਸ ਕਰੋਗੇ?</a:t>
              </a:r>
              <a:r>
                <a:rPr lang="en-US" sz="2800" dirty="0"/>
                <a:t> </a:t>
              </a:r>
              <a:endParaRPr sz="2800" b="0" dirty="0">
                <a:latin typeface="Arial" panose="020B0604020202020204" pitchFamily="34" charset="0"/>
                <a:cs typeface="Arial" panose="020B0604020202020204" pitchFamily="34" charset="0"/>
              </a:endParaRPr>
            </a:p>
          </p:txBody>
        </p:sp>
      </p:grpSp>
      <p:sp>
        <p:nvSpPr>
          <p:cNvPr id="797" name="Rounded Rectangle"/>
          <p:cNvSpPr/>
          <p:nvPr/>
        </p:nvSpPr>
        <p:spPr>
          <a:xfrm>
            <a:off x="214026" y="1940202"/>
            <a:ext cx="11208265" cy="10245791"/>
          </a:xfrm>
          <a:prstGeom prst="roundRect">
            <a:avLst>
              <a:gd name="adj" fmla="val 1970"/>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1" name="You are in the grocery shop. There are several people who are wearing a mask. You see Babulal the store owner going red in his face as he tries to suppress a cough.…"/>
          <p:cNvSpPr txBox="1"/>
          <p:nvPr/>
        </p:nvSpPr>
        <p:spPr>
          <a:xfrm>
            <a:off x="481430" y="3144165"/>
            <a:ext cx="10423408" cy="742767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457200" lvl="0" indent="-457200" algn="l">
              <a:buFont typeface="Arial" panose="020B0604020202020204" pitchFamily="34" charset="0"/>
              <a:buChar char="•"/>
            </a:pPr>
            <a:r>
              <a:rPr lang="pa-IN" sz="2800" b="0" dirty="0"/>
              <a:t>ਤੁਸੀਂ ਕਰਿਆਨੇ ਦੀ ਦੁਕਾਨ ਵਿੱਚ ਹੋ। ਓਥੇ ਕਈ  ਲੋਕ ਹਨ ਜਿਹਨਾਂ ਨੇ ਮਾਸਕ ਪਾਏ ਹੋਏ ਹਨ। ਤੁਸੀਂ ਦੇਖਦੇ ਹੋ ਕਿ ਦੁਕਾਨ ਦੇ  ਮਾਲਕ ਬਾਬੂਲਾਲ ਦਾ ਚਿਹਰਾ ਲਾਲ ਹੋ ਰਿਹਾ ਹੈ ਕਿਉਂਕਿ ਉਹ ਆਪਣੀ ਖਾਂਸੀ ਰੋਕਣ ਦੀ ਕੋਸ਼ਿਸ਼ ਕਰ ਰਿਹਾ ਹੈ।</a:t>
            </a:r>
            <a:br>
              <a:rPr lang="en-US" sz="2800" b="0" dirty="0"/>
            </a:br>
            <a:endParaRPr lang="en-US" sz="2800" b="0" dirty="0"/>
          </a:p>
          <a:p>
            <a:pPr marL="457200" lvl="0" indent="-457200" algn="l">
              <a:buFont typeface="Arial" panose="020B0604020202020204" pitchFamily="34" charset="0"/>
              <a:buChar char="•"/>
            </a:pPr>
            <a:r>
              <a:rPr lang="pa-IN" sz="2800" b="0" dirty="0"/>
              <a:t>ਸੁਖਰਾਮ ਪੁਣੇ ਤੋਂ ਵਾਪਿਸ ਆਇਆ ਹੈ ਜਿੱਥੇ ਉਹ ਟੈਕਸੀ ਡ੍ਰਾਈਵਰ ਵਜੋਂ ਕੰਮ ਕਰਦਾ ਹੈ। ਉਹ ਸੰਯੁਕਤ ਪਰਿਵਾਰ ਵਿੱਚ ਰਹਿੰਦੇ ਹਨ ਅਤੇ ਤੁਸੀਂ ਤੁਹਾਡੇ ਸੁਪਰਵਾਈਜ਼ਰ ਦੀ ਸਲਾਹ ਅਨੁਸਾਰ ਉਸਦੀ ਸੰਪਰਕ ਹਿਸਟਰੀ ਲਈ ਹੈ। ਤੁਹਾਨੂੰ ਪਤਾ ਲੱਗਦਾ ਹੈ ਕਿ ਸੁਖਰਾਮ ਦੇ ਪਰਿਵਾਰ ਦੇ ਮੈਂਬਰਾਂ ਨੇ ਉਸਨੂੰ ਘਰ ਛੱਡਣ ਲਈ ਕਹਿ ਦਿੱਤਾ ਹੈ।</a:t>
            </a:r>
            <a:br>
              <a:rPr lang="en-US" sz="2800" b="0" dirty="0"/>
            </a:br>
            <a:r>
              <a:rPr lang="pa-IN" sz="2800" b="0" dirty="0"/>
              <a:t> </a:t>
            </a:r>
            <a:endParaRPr lang="en-US" sz="2800" b="0" dirty="0"/>
          </a:p>
          <a:p>
            <a:pPr marL="457200" lvl="0" indent="-457200" algn="l">
              <a:buFont typeface="Arial" panose="020B0604020202020204" pitchFamily="34" charset="0"/>
              <a:buChar char="•"/>
            </a:pPr>
            <a:r>
              <a:rPr lang="pa-IN" sz="2800" b="0" dirty="0"/>
              <a:t>ਬਿਊਟੀ ਦਿੱਲੀ ਵਿੱਚ ਇੱਕ ਘਰ ਵਿੱਚ ਨੌਕਰਾਣੀ ਵਜੋਂ ਕੰਮ ਕਰਦੀ ਹੈ। ਹਾਲ ਵਿੱਚ ਹੀ ਉਹ ਵਾਪਿਸ ਆਉਂਦੀ ਹੈ ਅਤੇ ਤੁਹਾਨੂੰ ਦੱਸਿਆ ਗਿਆ ਹੈ ਕਿ ਬਿਊਟੀ ਦੇ ਮਾਲਕਾਂ ਨੇ ਉਸਨੂੰ ਜਾਣ ਲਈ ਕਹਿ ਦਿੱਤਾ ਹੈ ਕਿਉਂਕਿ ਉਸਨੂੰ ਜ਼ੁਕਾਮ ਹੈ।</a:t>
            </a:r>
            <a:br>
              <a:rPr lang="en-US" sz="2800" b="0" dirty="0"/>
            </a:br>
            <a:endParaRPr lang="en-US" sz="2800" b="0" dirty="0"/>
          </a:p>
          <a:p>
            <a:pPr marL="457200" indent="-457200" algn="l">
              <a:buFont typeface="Arial" panose="020B0604020202020204" pitchFamily="34" charset="0"/>
              <a:buChar char="•"/>
            </a:pPr>
            <a:r>
              <a:rPr lang="pa-IN" sz="2800" b="0" dirty="0"/>
              <a:t>ਸੁਰਾਲੀ 11 ਸਾਲ ਦੀ ਛੋਟੀ ਕੁੜੀ ਹੈ। ਉਹ ਅਤੇ ਉਸਦਾ 8 ਸਾਲ ਦਾ ਭਰਾ ਆਪਣੀ ਆਂਟੀ ਨਾਲ ਰਹੀ ਰਹੇ ਹਨ ਕਿਉਂਕਿ ਉਹਨਾਂ ਦੇ ਮਾਪਿਆਂ ਨੂੰ ਅਲਗ ਰਹਿਣ ਲਈ ਭੇਜਿਆ ਗਿਆ ਹੈ। ਸੁਰਾਲੀ ਦੀ  ਆਂਟੀ ਤੁਹਾਡੇ ਕੋਲ ਸ਼ਿਕਾਇਤ ਕਰਦੀ ਹੈ ਕਿ ਇਹ ਬੱਚੇ ਪਰਿਵਾਰ ਦੇ ਸਾਧਨਾਂ ‘ਤੇ ਵੱਡਾ ਬੋਝ ਹਨ।</a:t>
            </a:r>
            <a:endParaRPr sz="2800" b="0" dirty="0">
              <a:ln w="3175">
                <a:noFill/>
              </a:ln>
              <a:latin typeface="Arial" panose="020B0604020202020204" pitchFamily="34" charset="0"/>
              <a:cs typeface="Arial" panose="020B0604020202020204" pitchFamily="34" charset="0"/>
            </a:endParaRPr>
          </a:p>
        </p:txBody>
      </p:sp>
      <p:pic>
        <p:nvPicPr>
          <p:cNvPr id="807" name="Image" descr="Image"/>
          <p:cNvPicPr>
            <a:picLocks noChangeAspect="1"/>
          </p:cNvPicPr>
          <p:nvPr/>
        </p:nvPicPr>
        <p:blipFill>
          <a:blip r:embed="rId7"/>
          <a:stretch>
            <a:fillRect/>
          </a:stretch>
        </p:blipFill>
        <p:spPr>
          <a:xfrm>
            <a:off x="10539217" y="8403252"/>
            <a:ext cx="2558812" cy="5193816"/>
          </a:xfrm>
          <a:prstGeom prst="rect">
            <a:avLst/>
          </a:prstGeom>
          <a:ln w="12700">
            <a:miter lim="400000"/>
          </a:ln>
        </p:spPr>
      </p:pic>
      <p:sp>
        <p:nvSpPr>
          <p:cNvPr id="804" name="Rounded Rectangle"/>
          <p:cNvSpPr/>
          <p:nvPr/>
        </p:nvSpPr>
        <p:spPr>
          <a:xfrm>
            <a:off x="12932404" y="3581856"/>
            <a:ext cx="10428976" cy="7863594"/>
          </a:xfrm>
          <a:prstGeom prst="roundRect">
            <a:avLst>
              <a:gd name="adj" fmla="val 251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solidFill>
                <a:sysClr val="windowText" lastClr="000000"/>
              </a:solidFill>
              <a:latin typeface="Arial" panose="020B0604020202020204" pitchFamily="34" charset="0"/>
              <a:cs typeface="Arial" panose="020B0604020202020204" pitchFamily="34" charset="0"/>
            </a:endParaRPr>
          </a:p>
        </p:txBody>
      </p:sp>
      <p:sp>
        <p:nvSpPr>
          <p:cNvPr id="805" name="THE STIGMA"/>
          <p:cNvSpPr txBox="1"/>
          <p:nvPr/>
        </p:nvSpPr>
        <p:spPr>
          <a:xfrm>
            <a:off x="13311032" y="3711829"/>
            <a:ext cx="3582594" cy="73096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914400">
              <a:lnSpc>
                <a:spcPct val="120000"/>
              </a:lnSpc>
              <a:defRPr sz="3500">
                <a:solidFill>
                  <a:srgbClr val="FFFFFF"/>
                </a:solidFill>
              </a:defRPr>
            </a:lvl1pPr>
          </a:lstStyle>
          <a:p>
            <a:r>
              <a:rPr lang="pa-IN" dirty="0">
                <a:solidFill>
                  <a:schemeClr val="tx1"/>
                </a:solidFill>
              </a:rPr>
              <a:t>ਕਲੰਕ (ਦਾਗ)</a:t>
            </a:r>
            <a:endParaRPr b="0" dirty="0">
              <a:solidFill>
                <a:schemeClr val="tx1"/>
              </a:solidFill>
              <a:latin typeface="Arial" panose="020B0604020202020204" pitchFamily="34" charset="0"/>
              <a:cs typeface="Arial" panose="020B0604020202020204" pitchFamily="34" charset="0"/>
            </a:endParaRPr>
          </a:p>
        </p:txBody>
      </p:sp>
      <p:sp>
        <p:nvSpPr>
          <p:cNvPr id="806" name="Rani has a seasonal cold, but her friend is scared that she may have the  coronavirus and is scared and asked her to stay away…"/>
          <p:cNvSpPr txBox="1"/>
          <p:nvPr/>
        </p:nvSpPr>
        <p:spPr>
          <a:xfrm>
            <a:off x="13172116" y="5065886"/>
            <a:ext cx="9949550" cy="52732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57200" indent="-457200" algn="l">
              <a:buFont typeface="Arial" panose="020B0604020202020204" pitchFamily="34" charset="0"/>
              <a:buChar char="•"/>
            </a:pPr>
            <a:r>
              <a:rPr lang="pa-IN" sz="2800" b="0" dirty="0"/>
              <a:t>ਬਾਬੂਲਾਲ ਨੂੰ ਸਧਾਰਨ ਖਾਂਸੀ ਹੈ। ਪਰ ਉਹ ਗਾਹਕਾਂ ਸਾਹਮਣੇ ਖਾਂਸੀ ਕਰਨ ਤੋਂ ਡਰਦਾ ਹੈ ਕਿਉਂਕਿ ਉਹ ਗਾਹਕ ਗੁਆ ਬੈਠੇਗਾ।</a:t>
            </a:r>
            <a:br>
              <a:rPr lang="en-US" sz="2800" b="0" dirty="0"/>
            </a:br>
            <a:endParaRPr lang="en-US" sz="2800" b="0" dirty="0"/>
          </a:p>
          <a:p>
            <a:pPr marL="457200" indent="-457200" algn="l">
              <a:buFont typeface="Arial" panose="020B0604020202020204" pitchFamily="34" charset="0"/>
              <a:buChar char="•"/>
            </a:pPr>
            <a:r>
              <a:rPr lang="pa-IN" sz="2800" b="0" dirty="0"/>
              <a:t>ਸੁਖਰਾਮ ਨੂੰ ਅਲੱਗ ਰਹਿਣ ਲਈ ਪਰਿਵਾਰ ਦੀ ਹਮਾਇਤ ਦੀ ਲੋੜ ਹੈ। ਜੇ ਹਰ ਕੋਈ ਉਚਿਤ ਸਾਵਧਾਨੀਆਂ ਵਰਤੇ ਤਾਂ ਇੰਫੈਕਸ਼ਨ ਨਹੀਂ ਫੈਲੇਗਾ।</a:t>
            </a:r>
            <a:br>
              <a:rPr lang="en-US" sz="2800" b="0" dirty="0"/>
            </a:br>
            <a:r>
              <a:rPr lang="pa-IN" sz="2800" b="0" dirty="0"/>
              <a:t> </a:t>
            </a:r>
            <a:endParaRPr lang="en-US" sz="2800" b="0" dirty="0"/>
          </a:p>
          <a:p>
            <a:pPr marL="457200" indent="-457200" algn="l">
              <a:buFont typeface="Arial" panose="020B0604020202020204" pitchFamily="34" charset="0"/>
              <a:buChar char="•"/>
            </a:pPr>
            <a:r>
              <a:rPr lang="pa-IN" sz="2800" b="0" dirty="0"/>
              <a:t>ਬਿਊਟੀ ਨੂੰ ਮੌਸਮੀ ਜ਼ੁਕਾਮ ਹੈ ਪਰ ਉਸਨੂੰ ਉਸਦੇ ਮਾਲਕਾਂ ਨੇ ਜਾਣ ਲਈ ਕਹਿ ਦਿੱਤਾ। </a:t>
            </a:r>
            <a:endParaRPr lang="en-US" sz="2800" b="0" dirty="0"/>
          </a:p>
          <a:p>
            <a:pPr marL="457200" indent="-457200" algn="l">
              <a:buFont typeface="Arial" panose="020B0604020202020204" pitchFamily="34" charset="0"/>
              <a:buChar char="•"/>
            </a:pPr>
            <a:r>
              <a:rPr lang="pa-IN" sz="2800" b="0" dirty="0"/>
              <a:t>ਸੁਰਾਲੀ ਅਤੇ ਉਸਦਾ ਭਰਾ ਦੋਵੇਂ ਛੋਟੇ ਬੱਚੇ ਹਨ ਜਿਹਨਾਂ ਨੂੰ ਮਦਦ ਦੀ ਜ਼ਰੂਰਤ ਹੈ ਅਤੇ ਇਸ ਕਿਸਮ ਦੀ ਘਟਨਾ ਭਵਿੱਖ ਵਿੱਚ ਮਾਨਸਿਕ ਤਣਾਓ ਦਾ ਕਾਰਨ ਬਣ ਸਕਦੀ ਹੈ। ਵੱਖ ਵੱਖ ਸਥਿਤੀਆਂ ਵਿੱਚ ਬੱਚਿਆਂ ਦੀ ਮਦਦ ਕਰਨ ਲਈ ਉਚਿਤ ਕਾਰਵਾਈਆਂ ਲਈ ਸੀਪੀਸੀ ਕੋਲ ਪਹੁੰਚ ਕੀਤੀ ਜਾਣੀ ਚਾਹੀਦੀ ਹੈ।</a:t>
            </a:r>
            <a:endParaRPr sz="2800" b="0" dirty="0">
              <a:ln w="3175">
                <a:noFill/>
              </a:ln>
              <a:solidFill>
                <a:sysClr val="windowText" lastClr="000000">
                  <a:alpha val="76000"/>
                </a:sysClr>
              </a:solidFill>
              <a:latin typeface="Arial" panose="020B0604020202020204" pitchFamily="34" charset="0"/>
              <a:cs typeface="Arial" panose="020B0604020202020204" pitchFamily="34" charset="0"/>
            </a:endParaRPr>
          </a:p>
        </p:txBody>
      </p:sp>
      <p:pic>
        <p:nvPicPr>
          <p:cNvPr id="808"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248798" y="10365360"/>
            <a:ext cx="2699621" cy="2969239"/>
          </a:xfrm>
          <a:prstGeom prst="rect">
            <a:avLst/>
          </a:prstGeom>
          <a:ln w="12700">
            <a:miter lim="400000"/>
          </a:ln>
        </p:spPr>
      </p:pic>
      <p:grpSp>
        <p:nvGrpSpPr>
          <p:cNvPr id="2" name="Group 1">
            <a:extLst>
              <a:ext uri="{FF2B5EF4-FFF2-40B4-BE49-F238E27FC236}">
                <a16:creationId xmlns:a16="http://schemas.microsoft.com/office/drawing/2014/main" id="{9CA27C0F-5762-1845-A491-FD22551115AA}"/>
              </a:ext>
            </a:extLst>
          </p:cNvPr>
          <p:cNvGrpSpPr/>
          <p:nvPr/>
        </p:nvGrpSpPr>
        <p:grpSpPr>
          <a:xfrm>
            <a:off x="5980576" y="405682"/>
            <a:ext cx="12422848" cy="1223723"/>
            <a:chOff x="5980576" y="405682"/>
            <a:chExt cx="12422848" cy="1223723"/>
          </a:xfrm>
        </p:grpSpPr>
        <p:sp>
          <p:nvSpPr>
            <p:cNvPr id="809"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10" name="WHAT IS STIGMA"/>
            <p:cNvSpPr txBox="1"/>
            <p:nvPr/>
          </p:nvSpPr>
          <p:spPr>
            <a:xfrm>
              <a:off x="6450642" y="577734"/>
              <a:ext cx="1148271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pa-IN" sz="6000" dirty="0"/>
                <a:t>ਕਲੰਕ ਦੀ ਪਛਾਣ ਕਰਨਾ?</a:t>
              </a:r>
              <a:endParaRPr sz="6000" b="0"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96EF4B5D-C141-D54E-A2BA-FB203DA0CED8}"/>
              </a:ext>
            </a:extLst>
          </p:cNvPr>
          <p:cNvSpPr txBox="1"/>
          <p:nvPr/>
        </p:nvSpPr>
        <p:spPr>
          <a:xfrm>
            <a:off x="19444986" y="-2176242"/>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7"/>
                                        </p:tgtEl>
                                        <p:attrNameLst>
                                          <p:attrName>style.visibility</p:attrName>
                                        </p:attrNameLst>
                                      </p:cBhvr>
                                      <p:to>
                                        <p:strVal val="visible"/>
                                      </p:to>
                                    </p:set>
                                    <p:animEffect transition="in" filter="fade">
                                      <p:cBhvr>
                                        <p:cTn id="12" dur="500"/>
                                        <p:tgtEl>
                                          <p:spTgt spid="7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1">
                                            <p:bg/>
                                          </p:spTgt>
                                        </p:tgtEl>
                                        <p:attrNameLst>
                                          <p:attrName>style.visibility</p:attrName>
                                        </p:attrNameLst>
                                      </p:cBhvr>
                                      <p:to>
                                        <p:strVal val="visible"/>
                                      </p:to>
                                    </p:set>
                                    <p:animEffect transition="in" filter="fade">
                                      <p:cBhvr>
                                        <p:cTn id="17" dur="500"/>
                                        <p:tgtEl>
                                          <p:spTgt spid="80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1">
                                            <p:txEl>
                                              <p:pRg st="0" end="0"/>
                                            </p:txEl>
                                          </p:spTgt>
                                        </p:tgtEl>
                                        <p:attrNameLst>
                                          <p:attrName>style.visibility</p:attrName>
                                        </p:attrNameLst>
                                      </p:cBhvr>
                                      <p:to>
                                        <p:strVal val="visible"/>
                                      </p:to>
                                    </p:set>
                                    <p:animEffect transition="in" filter="fade">
                                      <p:cBhvr>
                                        <p:cTn id="22" dur="500"/>
                                        <p:tgtEl>
                                          <p:spTgt spid="80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1">
                                            <p:txEl>
                                              <p:pRg st="1" end="1"/>
                                            </p:txEl>
                                          </p:spTgt>
                                        </p:tgtEl>
                                        <p:attrNameLst>
                                          <p:attrName>style.visibility</p:attrName>
                                        </p:attrNameLst>
                                      </p:cBhvr>
                                      <p:to>
                                        <p:strVal val="visible"/>
                                      </p:to>
                                    </p:set>
                                    <p:animEffect transition="in" filter="fade">
                                      <p:cBhvr>
                                        <p:cTn id="27" dur="500"/>
                                        <p:tgtEl>
                                          <p:spTgt spid="80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1">
                                            <p:txEl>
                                              <p:pRg st="2" end="2"/>
                                            </p:txEl>
                                          </p:spTgt>
                                        </p:tgtEl>
                                        <p:attrNameLst>
                                          <p:attrName>style.visibility</p:attrName>
                                        </p:attrNameLst>
                                      </p:cBhvr>
                                      <p:to>
                                        <p:strVal val="visible"/>
                                      </p:to>
                                    </p:set>
                                    <p:animEffect transition="in" filter="fade">
                                      <p:cBhvr>
                                        <p:cTn id="32" dur="500"/>
                                        <p:tgtEl>
                                          <p:spTgt spid="80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01">
                                            <p:txEl>
                                              <p:pRg st="3" end="3"/>
                                            </p:txEl>
                                          </p:spTgt>
                                        </p:tgtEl>
                                        <p:attrNameLst>
                                          <p:attrName>style.visibility</p:attrName>
                                        </p:attrNameLst>
                                      </p:cBhvr>
                                      <p:to>
                                        <p:strVal val="visible"/>
                                      </p:to>
                                    </p:set>
                                    <p:animEffect transition="in" filter="fade">
                                      <p:cBhvr>
                                        <p:cTn id="37" dur="500"/>
                                        <p:tgtEl>
                                          <p:spTgt spid="80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07"/>
                                        </p:tgtEl>
                                        <p:attrNameLst>
                                          <p:attrName>style.visibility</p:attrName>
                                        </p:attrNameLst>
                                      </p:cBhvr>
                                      <p:to>
                                        <p:strVal val="visible"/>
                                      </p:to>
                                    </p:set>
                                    <p:animEffect transition="in" filter="fade">
                                      <p:cBhvr>
                                        <p:cTn id="40" dur="500"/>
                                        <p:tgtEl>
                                          <p:spTgt spid="80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04"/>
                                        </p:tgtEl>
                                        <p:attrNameLst>
                                          <p:attrName>style.visibility</p:attrName>
                                        </p:attrNameLst>
                                      </p:cBhvr>
                                      <p:to>
                                        <p:strVal val="visible"/>
                                      </p:to>
                                    </p:set>
                                    <p:animEffect transition="in" filter="fade">
                                      <p:cBhvr>
                                        <p:cTn id="50" dur="500"/>
                                        <p:tgtEl>
                                          <p:spTgt spid="80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5"/>
                                        </p:tgtEl>
                                        <p:attrNameLst>
                                          <p:attrName>style.visibility</p:attrName>
                                        </p:attrNameLst>
                                      </p:cBhvr>
                                      <p:to>
                                        <p:strVal val="visible"/>
                                      </p:to>
                                    </p:set>
                                    <p:animEffect transition="in" filter="fade">
                                      <p:cBhvr>
                                        <p:cTn id="53" dur="500"/>
                                        <p:tgtEl>
                                          <p:spTgt spid="80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06">
                                            <p:bg/>
                                          </p:spTgt>
                                        </p:tgtEl>
                                        <p:attrNameLst>
                                          <p:attrName>style.visibility</p:attrName>
                                        </p:attrNameLst>
                                      </p:cBhvr>
                                      <p:to>
                                        <p:strVal val="visible"/>
                                      </p:to>
                                    </p:set>
                                    <p:animEffect transition="in" filter="fade">
                                      <p:cBhvr>
                                        <p:cTn id="58" dur="500"/>
                                        <p:tgtEl>
                                          <p:spTgt spid="806">
                                            <p:bg/>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6">
                                            <p:txEl>
                                              <p:pRg st="0" end="0"/>
                                            </p:txEl>
                                          </p:spTgt>
                                        </p:tgtEl>
                                        <p:attrNameLst>
                                          <p:attrName>style.visibility</p:attrName>
                                        </p:attrNameLst>
                                      </p:cBhvr>
                                      <p:to>
                                        <p:strVal val="visible"/>
                                      </p:to>
                                    </p:set>
                                    <p:animEffect transition="in" filter="fade">
                                      <p:cBhvr>
                                        <p:cTn id="63" dur="500"/>
                                        <p:tgtEl>
                                          <p:spTgt spid="80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06">
                                            <p:txEl>
                                              <p:pRg st="1" end="1"/>
                                            </p:txEl>
                                          </p:spTgt>
                                        </p:tgtEl>
                                        <p:attrNameLst>
                                          <p:attrName>style.visibility</p:attrName>
                                        </p:attrNameLst>
                                      </p:cBhvr>
                                      <p:to>
                                        <p:strVal val="visible"/>
                                      </p:to>
                                    </p:set>
                                    <p:animEffect transition="in" filter="fade">
                                      <p:cBhvr>
                                        <p:cTn id="68" dur="500"/>
                                        <p:tgtEl>
                                          <p:spTgt spid="80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06">
                                            <p:txEl>
                                              <p:pRg st="2" end="2"/>
                                            </p:txEl>
                                          </p:spTgt>
                                        </p:tgtEl>
                                        <p:attrNameLst>
                                          <p:attrName>style.visibility</p:attrName>
                                        </p:attrNameLst>
                                      </p:cBhvr>
                                      <p:to>
                                        <p:strVal val="visible"/>
                                      </p:to>
                                    </p:set>
                                    <p:animEffect transition="in" filter="fade">
                                      <p:cBhvr>
                                        <p:cTn id="73" dur="500"/>
                                        <p:tgtEl>
                                          <p:spTgt spid="806">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06">
                                            <p:txEl>
                                              <p:pRg st="3" end="3"/>
                                            </p:txEl>
                                          </p:spTgt>
                                        </p:tgtEl>
                                        <p:attrNameLst>
                                          <p:attrName>style.visibility</p:attrName>
                                        </p:attrNameLst>
                                      </p:cBhvr>
                                      <p:to>
                                        <p:strVal val="visible"/>
                                      </p:to>
                                    </p:set>
                                    <p:animEffect transition="in" filter="fade">
                                      <p:cBhvr>
                                        <p:cTn id="78" dur="500"/>
                                        <p:tgtEl>
                                          <p:spTgt spid="806">
                                            <p:txEl>
                                              <p:pRg st="3" end="3"/>
                                            </p:txEl>
                                          </p:spTgt>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808"/>
                                        </p:tgtEl>
                                        <p:attrNameLst>
                                          <p:attrName>style.visibility</p:attrName>
                                        </p:attrNameLst>
                                      </p:cBhvr>
                                      <p:to>
                                        <p:strVal val="visible"/>
                                      </p:to>
                                    </p:set>
                                    <p:animEffect transition="in" filter="fade">
                                      <p:cBhvr>
                                        <p:cTn id="82" dur="5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P spid="801" grpId="0" uiExpand="1" build="p" bldLvl="2" animBg="1"/>
      <p:bldP spid="804" grpId="0" animBg="1"/>
      <p:bldP spid="805" grpId="0" animBg="1"/>
      <p:bldP spid="80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 name="Group"/>
          <p:cNvGrpSpPr/>
          <p:nvPr/>
        </p:nvGrpSpPr>
        <p:grpSpPr>
          <a:xfrm>
            <a:off x="300010" y="12315300"/>
            <a:ext cx="4601210" cy="995767"/>
            <a:chOff x="0" y="0"/>
            <a:chExt cx="4601208" cy="995765"/>
          </a:xfrm>
        </p:grpSpPr>
        <p:pic>
          <p:nvPicPr>
            <p:cNvPr id="8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24" name="Group"/>
          <p:cNvGrpSpPr/>
          <p:nvPr/>
        </p:nvGrpSpPr>
        <p:grpSpPr>
          <a:xfrm>
            <a:off x="23097931" y="13055998"/>
            <a:ext cx="2098870" cy="1540535"/>
            <a:chOff x="0" y="2516"/>
            <a:chExt cx="2098868" cy="1540533"/>
          </a:xfrm>
        </p:grpSpPr>
        <p:sp>
          <p:nvSpPr>
            <p:cNvPr id="822" name="28"/>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8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 name="Group 2">
            <a:extLst>
              <a:ext uri="{FF2B5EF4-FFF2-40B4-BE49-F238E27FC236}">
                <a16:creationId xmlns:a16="http://schemas.microsoft.com/office/drawing/2014/main" id="{951A6CD0-CF4F-F749-83E1-9094EA5D3B20}"/>
              </a:ext>
            </a:extLst>
          </p:cNvPr>
          <p:cNvGrpSpPr/>
          <p:nvPr/>
        </p:nvGrpSpPr>
        <p:grpSpPr>
          <a:xfrm>
            <a:off x="1227893" y="3237480"/>
            <a:ext cx="5855086" cy="6764096"/>
            <a:chOff x="1227893" y="3237480"/>
            <a:chExt cx="5855086" cy="6764096"/>
          </a:xfrm>
        </p:grpSpPr>
        <p:pic>
          <p:nvPicPr>
            <p:cNvPr id="812" name="Image" descr="Image"/>
            <p:cNvPicPr>
              <a:picLocks noChangeAspect="1"/>
            </p:cNvPicPr>
            <p:nvPr/>
          </p:nvPicPr>
          <p:blipFill>
            <a:blip r:embed="rId7"/>
            <a:stretch>
              <a:fillRect/>
            </a:stretch>
          </p:blipFill>
          <p:spPr>
            <a:xfrm>
              <a:off x="1812372" y="3237480"/>
              <a:ext cx="4686129" cy="5117829"/>
            </a:xfrm>
            <a:prstGeom prst="rect">
              <a:avLst/>
            </a:prstGeom>
            <a:ln w="12700">
              <a:miter lim="400000"/>
            </a:ln>
          </p:spPr>
        </p:pic>
        <p:sp>
          <p:nvSpPr>
            <p:cNvPr id="813" name="Rounded Rectangle"/>
            <p:cNvSpPr/>
            <p:nvPr/>
          </p:nvSpPr>
          <p:spPr>
            <a:xfrm>
              <a:off x="1227893" y="7894873"/>
              <a:ext cx="5855086"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5" name="Makes people hide…"/>
            <p:cNvSpPr txBox="1"/>
            <p:nvPr/>
          </p:nvSpPr>
          <p:spPr>
            <a:xfrm>
              <a:off x="1393302" y="8404487"/>
              <a:ext cx="5583260" cy="10874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2800" cap="all"/>
              </a:pPr>
              <a:r>
                <a:rPr lang="pa-IN" sz="3200" cap="all" dirty="0"/>
                <a:t>ਲੋਕ ਆਪਣੀਆਂ ਸਮੱਸਿਆਵਾਂ ਛੁਪਾਉਣ</a:t>
              </a:r>
              <a:br>
                <a:rPr lang="en-US" sz="3200" cap="all" dirty="0"/>
              </a:br>
              <a:r>
                <a:rPr lang="pa-IN" sz="3200" cap="all" dirty="0"/>
                <a:t>ਲੱਗਦੇ ਹਨ। </a:t>
              </a:r>
              <a:endParaRPr sz="3200"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0032E6D-4934-574B-9BCD-14BAC59AB2E0}"/>
              </a:ext>
            </a:extLst>
          </p:cNvPr>
          <p:cNvGrpSpPr/>
          <p:nvPr/>
        </p:nvGrpSpPr>
        <p:grpSpPr>
          <a:xfrm>
            <a:off x="9170925" y="3857247"/>
            <a:ext cx="5855086" cy="8304754"/>
            <a:chOff x="9170925" y="3857247"/>
            <a:chExt cx="5855086" cy="8304754"/>
          </a:xfrm>
        </p:grpSpPr>
        <p:sp>
          <p:nvSpPr>
            <p:cNvPr id="814" name="Rounded Rectangle"/>
            <p:cNvSpPr/>
            <p:nvPr/>
          </p:nvSpPr>
          <p:spPr>
            <a:xfrm>
              <a:off x="9170925" y="10055298"/>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26" name="Keeps people away…"/>
            <p:cNvSpPr txBox="1"/>
            <p:nvPr/>
          </p:nvSpPr>
          <p:spPr>
            <a:xfrm>
              <a:off x="9504147" y="10483609"/>
              <a:ext cx="5218521" cy="130907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defTabSz="914400">
                <a:lnSpc>
                  <a:spcPct val="80000"/>
                </a:lnSpc>
                <a:spcBef>
                  <a:spcPts val="1200"/>
                </a:spcBef>
                <a:defRPr sz="2800" cap="all">
                  <a:solidFill>
                    <a:srgbClr val="FFFFFF"/>
                  </a:solidFill>
                </a:defRPr>
              </a:pPr>
              <a:r>
                <a:rPr lang="pa-IN" sz="3200" cap="all" dirty="0">
                  <a:solidFill>
                    <a:schemeClr val="tx1"/>
                  </a:solidFill>
                </a:rPr>
                <a:t>ਲੋਕਾਂ ਨੂੰ ਸਿਹਤ ਸੇਵਾਵਾਂ ਤਕ ਪਹੁੰਚ ਕਰਨ ਅਤੇ ਮਦਦ ਲੈਣ ਤੋਂ ਦੂਰ ਰੱਖਦਾ ਹੈ।</a:t>
              </a:r>
              <a:endParaRPr sz="3200" b="0" dirty="0">
                <a:solidFill>
                  <a:schemeClr val="tx1"/>
                </a:solidFill>
                <a:latin typeface="Arial" panose="020B0604020202020204" pitchFamily="34" charset="0"/>
                <a:cs typeface="Arial" panose="020B0604020202020204" pitchFamily="34" charset="0"/>
              </a:endParaRPr>
            </a:p>
          </p:txBody>
        </p:sp>
        <p:pic>
          <p:nvPicPr>
            <p:cNvPr id="828" name="Image" descr="Image"/>
            <p:cNvPicPr>
              <a:picLocks noChangeAspect="1"/>
            </p:cNvPicPr>
            <p:nvPr/>
          </p:nvPicPr>
          <p:blipFill>
            <a:blip r:embed="rId8"/>
            <a:stretch>
              <a:fillRect/>
            </a:stretch>
          </p:blipFill>
          <p:spPr>
            <a:xfrm>
              <a:off x="9858112" y="3857247"/>
              <a:ext cx="4480712" cy="5524562"/>
            </a:xfrm>
            <a:prstGeom prst="rect">
              <a:avLst/>
            </a:prstGeom>
            <a:ln w="12700">
              <a:miter lim="400000"/>
            </a:ln>
          </p:spPr>
        </p:pic>
      </p:grpSp>
      <p:grpSp>
        <p:nvGrpSpPr>
          <p:cNvPr id="5" name="Group 4">
            <a:extLst>
              <a:ext uri="{FF2B5EF4-FFF2-40B4-BE49-F238E27FC236}">
                <a16:creationId xmlns:a16="http://schemas.microsoft.com/office/drawing/2014/main" id="{9AB75D79-7BE1-0340-A439-7B1C0B276057}"/>
              </a:ext>
            </a:extLst>
          </p:cNvPr>
          <p:cNvGrpSpPr/>
          <p:nvPr/>
        </p:nvGrpSpPr>
        <p:grpSpPr>
          <a:xfrm>
            <a:off x="17113956" y="7894873"/>
            <a:ext cx="5855087" cy="2810589"/>
            <a:chOff x="17113956" y="7894873"/>
            <a:chExt cx="5855087" cy="2810589"/>
          </a:xfrm>
        </p:grpSpPr>
        <p:sp>
          <p:nvSpPr>
            <p:cNvPr id="815" name="Rounded Rectangle"/>
            <p:cNvSpPr/>
            <p:nvPr/>
          </p:nvSpPr>
          <p:spPr>
            <a:xfrm>
              <a:off x="17113956" y="7894873"/>
              <a:ext cx="5855087" cy="2810589"/>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7" name="Discourages them &amp;…"/>
            <p:cNvSpPr txBox="1"/>
            <p:nvPr/>
          </p:nvSpPr>
          <p:spPr>
            <a:xfrm>
              <a:off x="17439187" y="8293482"/>
              <a:ext cx="5293879" cy="207236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2800" cap="all"/>
              </a:pPr>
              <a:r>
                <a:rPr lang="pa-IN" sz="3200" cap="all" dirty="0"/>
                <a:t>ਉਹਨਾਂ ਨੂੰ ਸਿਹਤਮੰਦ ਆਦਤਾਂ ਅਪਨਾਉਣ ਲਈ</a:t>
              </a:r>
              <a:br>
                <a:rPr lang="en-US" sz="3200" cap="all" dirty="0"/>
              </a:br>
              <a:r>
                <a:rPr lang="pa-IN" sz="3200" cap="all" dirty="0"/>
                <a:t>ਉਤਸ਼ਾਹਤ ਨਹੀਂ ਕਰਦਾ ਅਤੇ ਕਈ </a:t>
              </a:r>
              <a:br>
                <a:rPr lang="en-US" sz="3200" cap="all" dirty="0"/>
              </a:br>
              <a:r>
                <a:rPr lang="pa-IN" sz="3200" cap="all" dirty="0"/>
                <a:t>ਵਾਰ ਰੋਕ ਵੀ ਸਕਦਾ ਹੈ। </a:t>
              </a:r>
              <a:endParaRPr sz="3200"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891C3797-DDE4-7549-9BF2-99A7E4B07E77}"/>
              </a:ext>
            </a:extLst>
          </p:cNvPr>
          <p:cNvGrpSpPr/>
          <p:nvPr/>
        </p:nvGrpSpPr>
        <p:grpSpPr>
          <a:xfrm>
            <a:off x="5589686" y="405045"/>
            <a:ext cx="13204628" cy="1223723"/>
            <a:chOff x="5589686" y="405045"/>
            <a:chExt cx="13204628" cy="1223723"/>
          </a:xfrm>
        </p:grpSpPr>
        <p:sp>
          <p:nvSpPr>
            <p:cNvPr id="830"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31" name="WHAT IS STIGMA"/>
            <p:cNvSpPr txBox="1"/>
            <p:nvPr/>
          </p:nvSpPr>
          <p:spPr>
            <a:xfrm>
              <a:off x="5918969" y="577097"/>
              <a:ext cx="12546061"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pa-IN" sz="6000" dirty="0"/>
                <a:t>ਕਲੰਕ ਨਾਲ ਕੀ ਹੁੰਦਾ ਹੈ?</a:t>
              </a:r>
              <a:endParaRPr sz="6000" b="0" dirty="0">
                <a:latin typeface="Arial" panose="020B0604020202020204" pitchFamily="34" charset="0"/>
                <a:cs typeface="Arial" panose="020B0604020202020204" pitchFamily="34" charset="0"/>
              </a:endParaRPr>
            </a:p>
          </p:txBody>
        </p:sp>
      </p:grpSp>
      <p:pic>
        <p:nvPicPr>
          <p:cNvPr id="26" name="Image" descr="Image">
            <a:extLst>
              <a:ext uri="{FF2B5EF4-FFF2-40B4-BE49-F238E27FC236}">
                <a16:creationId xmlns:a16="http://schemas.microsoft.com/office/drawing/2014/main" id="{BFCAFEE3-132C-A444-A0EC-8E526FCE69FE}"/>
              </a:ext>
            </a:extLst>
          </p:cNvPr>
          <p:cNvPicPr>
            <a:picLocks noChangeAspect="1"/>
          </p:cNvPicPr>
          <p:nvPr/>
        </p:nvPicPr>
        <p:blipFill>
          <a:blip r:embed="rId9"/>
          <a:stretch>
            <a:fillRect/>
          </a:stretch>
        </p:blipFill>
        <p:spPr>
          <a:xfrm>
            <a:off x="18238741" y="4360929"/>
            <a:ext cx="2959544" cy="2920395"/>
          </a:xfrm>
          <a:prstGeom prst="rect">
            <a:avLst/>
          </a:prstGeom>
          <a:ln w="12700" cap="flat">
            <a:noFill/>
            <a:miter lim="400000"/>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ppt_x"/>
                                          </p:val>
                                        </p:tav>
                                        <p:tav tm="100000">
                                          <p:val>
                                            <p:strVal val="#ppt_x"/>
                                          </p:val>
                                        </p:tav>
                                      </p:tavLst>
                                    </p:anim>
                                    <p:anim calcmode="lin" valueType="num">
                                      <p:cBhvr additive="base">
                                        <p:cTn id="19"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1+#ppt_w/2"/>
                                          </p:val>
                                        </p:tav>
                                        <p:tav tm="100000">
                                          <p:val>
                                            <p:strVal val="#ppt_x"/>
                                          </p:val>
                                        </p:tav>
                                      </p:tavLst>
                                    </p:anim>
                                    <p:anim calcmode="lin" valueType="num">
                                      <p:cBhvr additive="base">
                                        <p:cTn id="25"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25400" y="4735412"/>
            <a:ext cx="24434800" cy="4245176"/>
            <a:chOff x="0" y="0"/>
            <a:chExt cx="24434800" cy="4245174"/>
          </a:xfrm>
        </p:grpSpPr>
        <p:sp>
          <p:nvSpPr>
            <p:cNvPr id="192"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93" name="NOVEL CORONA VIRUS - COVID-19"/>
            <p:cNvSpPr txBox="1"/>
            <p:nvPr/>
          </p:nvSpPr>
          <p:spPr>
            <a:xfrm>
              <a:off x="8860606" y="2683868"/>
              <a:ext cx="7643118"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pPr lvl="0" algn="l">
                <a:defRPr/>
              </a:pPr>
              <a:r>
                <a:rPr lang="pa-IN" dirty="0"/>
                <a:t>ਪ੍ਰਤੀਕਰਮ ਅਤੇ ਰੋਕਥਾਮ ਸੰਬੰਧੀ ਕਾਰਵਾਈਆਂ ਲਈ ਸੰਚਾਰ </a:t>
              </a:r>
              <a:endParaRPr kumimoji="0" sz="3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sp>
          <p:nvSpPr>
            <p:cNvPr id="194" name="Line"/>
            <p:cNvSpPr/>
            <p:nvPr/>
          </p:nvSpPr>
          <p:spPr>
            <a:xfrm>
              <a:off x="8860606" y="2504427"/>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95" name="SESSION 1"/>
            <p:cNvSpPr txBox="1"/>
            <p:nvPr/>
          </p:nvSpPr>
          <p:spPr>
            <a:xfrm>
              <a:off x="8860606" y="982425"/>
              <a:ext cx="3722498" cy="16414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pPr lvl="0" algn="l">
                <a:defRPr/>
              </a:pPr>
              <a:r>
                <a:rPr lang="pa-IN" dirty="0"/>
                <a:t>ਸੈਸ਼ਨ 1 </a:t>
              </a:r>
              <a:endParaRPr kumimoji="0" sz="10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grpSp>
      <p:pic>
        <p:nvPicPr>
          <p:cNvPr id="197" name="Image" descr="Image"/>
          <p:cNvPicPr>
            <a:picLocks noChangeAspect="1"/>
          </p:cNvPicPr>
          <p:nvPr/>
        </p:nvPicPr>
        <p:blipFill>
          <a:blip r:embed="rId2"/>
          <a:stretch>
            <a:fillRect/>
          </a:stretch>
        </p:blipFill>
        <p:spPr>
          <a:xfrm>
            <a:off x="4977946" y="1459231"/>
            <a:ext cx="3183991" cy="10046542"/>
          </a:xfrm>
          <a:prstGeom prst="rect">
            <a:avLst/>
          </a:prstGeom>
          <a:ln w="12700">
            <a:miter lim="400000"/>
          </a:ln>
          <a:effectLst>
            <a:outerShdw blurRad="63500" dist="25400" dir="5400000" rotWithShape="0">
              <a:srgbClr val="000000">
                <a:alpha val="50000"/>
              </a:srgbClr>
            </a:outerShdw>
          </a:effectLst>
        </p:spPr>
      </p:pic>
      <p:grpSp>
        <p:nvGrpSpPr>
          <p:cNvPr id="200" name="Group"/>
          <p:cNvGrpSpPr/>
          <p:nvPr/>
        </p:nvGrpSpPr>
        <p:grpSpPr>
          <a:xfrm>
            <a:off x="23097931" y="13055998"/>
            <a:ext cx="2098870" cy="1540535"/>
            <a:chOff x="0" y="2516"/>
            <a:chExt cx="2098868" cy="1540533"/>
          </a:xfrm>
        </p:grpSpPr>
        <p:sp>
          <p:nvSpPr>
            <p:cNvPr id="198" name="03"/>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03</a:t>
              </a:r>
            </a:p>
          </p:txBody>
        </p:sp>
        <p:pic>
          <p:nvPicPr>
            <p:cNvPr id="19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206" name="Group"/>
          <p:cNvGrpSpPr/>
          <p:nvPr/>
        </p:nvGrpSpPr>
        <p:grpSpPr>
          <a:xfrm>
            <a:off x="300010" y="12315300"/>
            <a:ext cx="4601210" cy="995767"/>
            <a:chOff x="0" y="0"/>
            <a:chExt cx="4601208" cy="995765"/>
          </a:xfrm>
        </p:grpSpPr>
        <p:pic>
          <p:nvPicPr>
            <p:cNvPr id="201"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02"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2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205"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477774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blinds(horizontal)">
                                      <p:cBhvr>
                                        <p:cTn id="7" dur="1000"/>
                                        <p:tgtEl>
                                          <p:spTgt spid="196"/>
                                        </p:tgtEl>
                                      </p:cBhvr>
                                    </p:animEffect>
                                  </p:childTnLst>
                                </p:cTn>
                              </p:par>
                              <p:par>
                                <p:cTn id="8" presetID="9"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dissolve">
                                      <p:cBhvr>
                                        <p:cTn id="10"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8" name="Group"/>
          <p:cNvGrpSpPr/>
          <p:nvPr/>
        </p:nvGrpSpPr>
        <p:grpSpPr>
          <a:xfrm>
            <a:off x="300010" y="12315300"/>
            <a:ext cx="4601210" cy="995767"/>
            <a:chOff x="0" y="0"/>
            <a:chExt cx="4601208" cy="995765"/>
          </a:xfrm>
        </p:grpSpPr>
        <p:pic>
          <p:nvPicPr>
            <p:cNvPr id="83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3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3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3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3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42" name="Group"/>
          <p:cNvGrpSpPr/>
          <p:nvPr/>
        </p:nvGrpSpPr>
        <p:grpSpPr>
          <a:xfrm>
            <a:off x="23097931" y="13055998"/>
            <a:ext cx="2098870" cy="1540535"/>
            <a:chOff x="0" y="2516"/>
            <a:chExt cx="2098868" cy="1540533"/>
          </a:xfrm>
        </p:grpSpPr>
        <p:sp>
          <p:nvSpPr>
            <p:cNvPr id="840" name="29"/>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30</a:t>
              </a:r>
              <a:endParaRPr dirty="0">
                <a:latin typeface="Arial" panose="020B0604020202020204" pitchFamily="34" charset="0"/>
                <a:cs typeface="Arial" panose="020B0604020202020204" pitchFamily="34" charset="0"/>
              </a:endParaRPr>
            </a:p>
          </p:txBody>
        </p:sp>
        <p:pic>
          <p:nvPicPr>
            <p:cNvPr id="84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pic>
        <p:nvPicPr>
          <p:cNvPr id="846" name="Image" descr="Image"/>
          <p:cNvPicPr>
            <a:picLocks noChangeAspect="1"/>
          </p:cNvPicPr>
          <p:nvPr/>
        </p:nvPicPr>
        <p:blipFill>
          <a:blip r:embed="rId7"/>
          <a:stretch>
            <a:fillRect/>
          </a:stretch>
        </p:blipFill>
        <p:spPr>
          <a:xfrm>
            <a:off x="20900664" y="118932"/>
            <a:ext cx="3266864" cy="4203356"/>
          </a:xfrm>
          <a:prstGeom prst="rect">
            <a:avLst/>
          </a:prstGeom>
          <a:ln w="12700">
            <a:miter lim="400000"/>
          </a:ln>
        </p:spPr>
      </p:pic>
      <p:sp>
        <p:nvSpPr>
          <p:cNvPr id="839" name="Rounded Rectangle"/>
          <p:cNvSpPr/>
          <p:nvPr/>
        </p:nvSpPr>
        <p:spPr>
          <a:xfrm>
            <a:off x="1077959" y="1989971"/>
            <a:ext cx="22228082" cy="10070864"/>
          </a:xfrm>
          <a:prstGeom prst="roundRect">
            <a:avLst>
              <a:gd name="adj" fmla="val 430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600" b="0" dirty="0">
              <a:solidFill>
                <a:sysClr val="windowText" lastClr="000000"/>
              </a:solidFill>
              <a:latin typeface="Arial" panose="020B0604020202020204" pitchFamily="34" charset="0"/>
              <a:cs typeface="Arial" panose="020B0604020202020204" pitchFamily="34" charset="0"/>
            </a:endParaRPr>
          </a:p>
        </p:txBody>
      </p:sp>
      <p:sp>
        <p:nvSpPr>
          <p:cNvPr id="845" name="As a health worker, you can:…"/>
          <p:cNvSpPr txBox="1"/>
          <p:nvPr/>
        </p:nvSpPr>
        <p:spPr>
          <a:xfrm>
            <a:off x="1428416" y="3434310"/>
            <a:ext cx="21481877" cy="699678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r>
              <a:rPr lang="pa-IN" sz="3200" b="0" dirty="0"/>
              <a:t>ਇੱਕ ਸਿਹਤ ਵਰਕਰ ਵਜੋਂ , ਤੁਸੀਂ ਕਰ ਸਕਦੇ ਹੋ :</a:t>
            </a:r>
            <a:br>
              <a:rPr lang="en-US" sz="3200" b="0" dirty="0"/>
            </a:br>
            <a:endParaRPr lang="en-US" sz="3200" b="0" dirty="0"/>
          </a:p>
          <a:p>
            <a:pPr marL="571500" indent="-571500" algn="l">
              <a:buFont typeface="Arial"/>
              <a:buChar char="•"/>
            </a:pPr>
            <a:r>
              <a:rPr lang="pa-IN" sz="3200" b="0" dirty="0"/>
              <a:t>ਲੋਕਾਂ ਨੂੰ ਜਾਣਕਾਰੀ ਦੇਣ ਅਤੇ ਇਹ ਸਮਝਣ ਵਿੱਚ ਮਦਦ ਕਰਨ ਕਿ ਇਹ ਇੱਕ ਸਧਾਰਨ ਇੰਫੈਕਸ਼ਨ ਹੈ ਅਤੇ 80% ਕੇਸ ਮਾਮੂਲੀ ਕੇਸ ਹੁੰਦੇ ਹਨ। </a:t>
            </a:r>
            <a:endParaRPr lang="en-US" sz="3200" b="0" dirty="0"/>
          </a:p>
          <a:p>
            <a:pPr marL="571500" indent="-571500" algn="l">
              <a:buFont typeface="Arial"/>
              <a:buChar char="•"/>
            </a:pPr>
            <a:r>
              <a:rPr lang="pa-IN" sz="3200" b="0" dirty="0"/>
              <a:t>ਕੋਵਿਡ-19 ਕਿਸੇ ਨੂੰ ਵੀ ਹੋ ਸਕਦਾ ਹੈ, ਲੋਕਾਂ ਨਾਲ ਗੱਲ ਕਰੋ ਅਤੇ ਉਹ ਕੀ ਮਹਿਸੂਸ ਕਰਦੇ ਹਨ ਇਹ ਸੁਣਨ ਲਈ ਉਪਲਬਧ ਰਹੋ। </a:t>
            </a:r>
            <a:endParaRPr lang="en-US" sz="3200" b="0" dirty="0"/>
          </a:p>
          <a:p>
            <a:pPr marL="571500" indent="-571500" algn="l">
              <a:buFont typeface="Arial"/>
              <a:buChar char="•"/>
            </a:pPr>
            <a:r>
              <a:rPr lang="pa-IN" sz="3200" b="0" dirty="0"/>
              <a:t>ਲੋਕਾਂ ਨੂੰ ਇੰਡੋਰ ਗੇਮਸ, ਪੜ੍ਹਨ, ਬਾਗਬਾਨੀ, ਘਰ ਦੀ ਸਫਾਈ ਆਦਿ ਵਰਗੀਆਂ ਤਣਾਓ ਦੂਰ ਕਰਨ ਵਾਲਿਆਂ ਗਤੀਵਿਧੀਆਂ ਵਿੱਚ ਸ਼ਾਮਲ ਹੋਣ ਦੀ ਸਲਾਹ ਦਿਓ। </a:t>
            </a:r>
            <a:endParaRPr lang="en-US" sz="3200" b="0" dirty="0"/>
          </a:p>
          <a:p>
            <a:pPr marL="571500" indent="-571500" algn="l">
              <a:buFont typeface="Arial"/>
              <a:buChar char="•"/>
            </a:pPr>
            <a:r>
              <a:rPr lang="pa-IN" sz="3200" b="0" dirty="0"/>
              <a:t>ਲੋਕਾਂ ਨੂੰ ਟੀਵੀ ‘ਤੇ ਨਕਾਰਾਤਮਕ ਚੀਜ਼ਾਂ ਅਤੇ ਝੂਠੀਆਂ ਖਬਰਾਂ ਦੇਖਣ ਤੋਂ ਦੂਰ ਰਹਿਣ ਲਈ ਕਹੋ। </a:t>
            </a:r>
            <a:endParaRPr lang="en-US" sz="3200" b="0" dirty="0"/>
          </a:p>
          <a:p>
            <a:pPr marL="571500" indent="-571500" algn="l">
              <a:buFont typeface="Arial"/>
              <a:buChar char="•"/>
            </a:pPr>
            <a:r>
              <a:rPr lang="pa-IN" sz="3200" b="0" dirty="0"/>
              <a:t>ਸਮਾਜ ਦੇ ਪ੍ਰਭਾਵਸ਼ਾਲੀ ਵਿਅਕਤੀਆਂ ਨੂੰ ਸ਼ਾਮਲ ਕਰੋ, ਉਹਨਾਂ ਨਾਲ ਕੋਵਿਡ-19 ਬਾਰੇ ਸਹੀ ਜਾਣਕਾਰੀ ਸਾਂਝੀ ਕਰੋ।  ਉਹਨਾਂ ਨੂੰ ਤੁਹਾਨੂੰ ਲੋੜੀਂਦੀ ਖਾਸ ਸਹਾਇਤਾ ਬਾਰੇ ਜਾਣਕਾਰੀ ਦਿਓ। ਲੋਕਾਂ ਦੀ ਤਣਾਓ ਦਾ ਮੁਕਾਬਲਾ ਕਰਨ ਵਿੱਚ ਮਦਦ ਕਰਨ ਲਈ ਵ੍ਹਾਟਸਐਪ ਗਰੁੱਪਾਂ ਨੂੰ ਉਮੀਦ ਦੇਣ ਅਤੇ ਸਕਾਰਾਤਮਕ ਖ਼ਬਰ ਦੇਣ ਵਿੱਚ ਸਹਾਇਤਾ ਕਰਨ ਲਈ ਕਹੋ। </a:t>
            </a:r>
            <a:endParaRPr lang="en-US" sz="3200" b="0" dirty="0"/>
          </a:p>
          <a:p>
            <a:pPr marL="571500" indent="-571500" algn="l">
              <a:buFont typeface="Arial"/>
              <a:buChar char="•"/>
            </a:pPr>
            <a:r>
              <a:rPr lang="pa-IN" sz="3200" b="0" dirty="0"/>
              <a:t>ਜਨਤਕ ਪੱਧਰ ‘ਤੇ ਕੋਵਿਡ-19 ਕੇਸ ਜਾਂ ਪੀੜਿਤ ਦੀ ਬਜਾਇ  ਉਹ ਲੋਕ ਜਿਹਨਾਂ ਨੂੰ ਕੋਵਿਡ-19 ਹੈ ਵਰਗੇ ਸ਼ਬਦ ਵਰਤੋ। ਇਸੇ ਤਰ੍ਹਾਂ ਸ਼ੱਕੀ ਕੇਸਾਂ ਦੀ ਬਜਾਇ ਉਹ ਲੋਕ ਜਿਹਨਾਂ ਨੂੰ ਕੋਵਿਡ-19 ਹੋ ਸਕਦਾ ਹੈਵਰਗੇ ਸ਼ਬਦ ਵਰਤੋ। </a:t>
            </a:r>
            <a:endParaRPr lang="en-US" sz="3200" b="0" dirty="0"/>
          </a:p>
          <a:p>
            <a:pPr marL="571500" indent="-571500" algn="l">
              <a:buFont typeface="Arial"/>
              <a:buChar char="•"/>
            </a:pPr>
            <a:r>
              <a:rPr lang="pa-IN" sz="3200" b="0" dirty="0"/>
              <a:t>ਇਸ ਗੱਲ ‘ਤੇ ਜ਼ੋਰ ਦਿੰਦਿਆ ਕਿ ਕੋਵਿਡ-19 ਦੇ ਬਹੁਤੇ ਮਰੀਜ਼ ਠੀਕ ਹੋ ਜਾਂਦੇ ਹਨ, ਸਥਾਨਕ ਲੋਕਾਂ ਬਾਰੇ ਚੰਗੀਆਂ ਖਬਰਾਂ ਨੂੰ ਵਧਾ ਚੜ੍ਹਾ ਕੇ ਦੱਸੋ। ਜੋ ਲੋਕ ਕੋਵਿਡ-19 ਤੋਂ ਠੀਕ ਹੋਏ ਹਨ? ਜਿਹਨਾਂ ਨੇ ਠੀਕ ਹੋਣ ਦੌਰਾਨ ਆਪਣੇ ਪਿਆਰਿਆਂ ਦਾ ਖਯਾਲ ਰੱਖਿਆ ਹੈ?</a:t>
            </a:r>
            <a:endParaRPr lang="en-US" sz="3200" b="0" dirty="0"/>
          </a:p>
          <a:p>
            <a:pPr marL="571500" indent="-571500" algn="l">
              <a:buFont typeface="Arial"/>
              <a:buChar char="•"/>
            </a:pPr>
            <a:r>
              <a:rPr lang="pa-IN" sz="3200" b="0" dirty="0"/>
              <a:t>ਬਜ਼ੁਰਗਾਂ ਅਤੇ ਛੋਟੇ ਬੱਚਿਆਂ ਸਮੇਤ ਉੱਚ ਜੋਖਮ ਵਾਲੇ ਸਮੂਹਾਂ ਤਕ ਪਹੁੰਚਣ ਲਈ ਵਿਸ਼ੇਸ਼ ਕੋਸ਼ਿਸ਼ਾਂ ਕਰੋ।</a:t>
            </a:r>
            <a:endParaRPr sz="3200" b="0" dirty="0">
              <a:ln w="3175">
                <a:noFill/>
              </a:ln>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09BF05B-3527-5F4F-AA01-0827ABA895DC}"/>
              </a:ext>
            </a:extLst>
          </p:cNvPr>
          <p:cNvGrpSpPr/>
          <p:nvPr/>
        </p:nvGrpSpPr>
        <p:grpSpPr>
          <a:xfrm>
            <a:off x="5589686" y="405045"/>
            <a:ext cx="13204628" cy="1223723"/>
            <a:chOff x="5589686" y="405045"/>
            <a:chExt cx="13204628" cy="1223723"/>
          </a:xfrm>
        </p:grpSpPr>
        <p:sp>
          <p:nvSpPr>
            <p:cNvPr id="847"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48" name="WHAT IS STIGMA"/>
            <p:cNvSpPr txBox="1"/>
            <p:nvPr/>
          </p:nvSpPr>
          <p:spPr>
            <a:xfrm>
              <a:off x="5754327" y="540520"/>
              <a:ext cx="12875345" cy="10259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12750">
                <a:defRPr sz="7000">
                  <a:solidFill>
                    <a:srgbClr val="002135"/>
                  </a:solidFill>
                </a:defRPr>
              </a:lvl1pPr>
            </a:lstStyle>
            <a:p>
              <a:r>
                <a:rPr lang="pa-IN" sz="6000" dirty="0"/>
                <a:t>ਐਫਐਲਡਬਲਿਊ ਕੀ ਕਰ ਸਕਦਾ ਹੈ?</a:t>
              </a:r>
              <a:endParaRPr sz="6000" b="0" dirty="0">
                <a:latin typeface="Arial" panose="020B0604020202020204" pitchFamily="34" charset="0"/>
                <a:cs typeface="Arial" panose="020B0604020202020204" pitchFamily="34" charset="0"/>
              </a:endParaRPr>
            </a:p>
          </p:txBody>
        </p:sp>
      </p:grpSp>
      <p:sp>
        <p:nvSpPr>
          <p:cNvPr id="849" name="Publicly, use terms like people who have COVID-19 instead of “COVID-19 cases” or “victims”. Similarly, use terms like people who may have COVID-19 instead of “suspected cases” – even when it may be the official terminology in your contact listing formats. Advise people to minimise watching, reading or listening to news that causes them to feel anxious or distressed.  Advise people to engage in relaxing activities like indoor games, reading, gardening, home-cleaning, etc.  Engage community influencers to build community support by talking to people within their circle of influence. Identify influencers. Share correct information on COVID-19 with them. Brief them on specific support required by you. To emphasise that most people do recover from COVID-19, amplify the good news about local people . Who have recovered from COVID-19? Who have supported a loved one through recovery?"/>
          <p:cNvSpPr txBox="1"/>
          <p:nvPr/>
        </p:nvSpPr>
        <p:spPr>
          <a:xfrm>
            <a:off x="1143097" y="8270168"/>
            <a:ext cx="19757567" cy="55835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30000"/>
              </a:lnSpc>
              <a:defRPr sz="2500" b="0">
                <a:solidFill>
                  <a:srgbClr val="FFFFFF"/>
                </a:solidFill>
                <a:latin typeface="Gill Sans Light"/>
                <a:ea typeface="Gill Sans Light"/>
                <a:cs typeface="Gill Sans Light"/>
                <a:sym typeface="Gill Sans Light"/>
              </a:defRPr>
            </a:lvl1pPr>
          </a:lstStyle>
          <a:p>
            <a:endParaRPr dirty="0">
              <a:latin typeface="Arial Narrow" panose="020B0604020202020204" pitchFamily="34" charset="0"/>
              <a:cs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500"/>
                                        <p:tgtEl>
                                          <p:spTgt spid="839"/>
                                        </p:tgtEl>
                                      </p:cBhvr>
                                    </p:animEffect>
                                  </p:childTnLst>
                                </p:cTn>
                              </p:par>
                              <p:par>
                                <p:cTn id="13" presetID="10" presetClass="entr" presetSubtype="0" fill="hold" nodeType="withEffect">
                                  <p:stCondLst>
                                    <p:cond delay="0"/>
                                  </p:stCondLst>
                                  <p:childTnLst>
                                    <p:set>
                                      <p:cBhvr>
                                        <p:cTn id="14" dur="1" fill="hold">
                                          <p:stCondLst>
                                            <p:cond delay="0"/>
                                          </p:stCondLst>
                                        </p:cTn>
                                        <p:tgtEl>
                                          <p:spTgt spid="846"/>
                                        </p:tgtEl>
                                        <p:attrNameLst>
                                          <p:attrName>style.visibility</p:attrName>
                                        </p:attrNameLst>
                                      </p:cBhvr>
                                      <p:to>
                                        <p:strVal val="visible"/>
                                      </p:to>
                                    </p:set>
                                    <p:animEffect transition="in" filter="fade">
                                      <p:cBhvr>
                                        <p:cTn id="15" dur="500"/>
                                        <p:tgtEl>
                                          <p:spTgt spid="8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45">
                                            <p:bg/>
                                          </p:spTgt>
                                        </p:tgtEl>
                                        <p:attrNameLst>
                                          <p:attrName>style.visibility</p:attrName>
                                        </p:attrNameLst>
                                      </p:cBhvr>
                                      <p:to>
                                        <p:strVal val="visible"/>
                                      </p:to>
                                    </p:set>
                                    <p:animEffect transition="in" filter="fade">
                                      <p:cBhvr>
                                        <p:cTn id="20" dur="500"/>
                                        <p:tgtEl>
                                          <p:spTgt spid="84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5">
                                            <p:txEl>
                                              <p:pRg st="0" end="0"/>
                                            </p:txEl>
                                          </p:spTgt>
                                        </p:tgtEl>
                                        <p:attrNameLst>
                                          <p:attrName>style.visibility</p:attrName>
                                        </p:attrNameLst>
                                      </p:cBhvr>
                                      <p:to>
                                        <p:strVal val="visible"/>
                                      </p:to>
                                    </p:set>
                                    <p:animEffect transition="in" filter="fade">
                                      <p:cBhvr>
                                        <p:cTn id="25" dur="500"/>
                                        <p:tgtEl>
                                          <p:spTgt spid="8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45">
                                            <p:txEl>
                                              <p:pRg st="1" end="1"/>
                                            </p:txEl>
                                          </p:spTgt>
                                        </p:tgtEl>
                                        <p:attrNameLst>
                                          <p:attrName>style.visibility</p:attrName>
                                        </p:attrNameLst>
                                      </p:cBhvr>
                                      <p:to>
                                        <p:strVal val="visible"/>
                                      </p:to>
                                    </p:set>
                                    <p:animEffect transition="in" filter="fade">
                                      <p:cBhvr>
                                        <p:cTn id="30" dur="500"/>
                                        <p:tgtEl>
                                          <p:spTgt spid="84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5">
                                            <p:txEl>
                                              <p:pRg st="2" end="2"/>
                                            </p:txEl>
                                          </p:spTgt>
                                        </p:tgtEl>
                                        <p:attrNameLst>
                                          <p:attrName>style.visibility</p:attrName>
                                        </p:attrNameLst>
                                      </p:cBhvr>
                                      <p:to>
                                        <p:strVal val="visible"/>
                                      </p:to>
                                    </p:set>
                                    <p:animEffect transition="in" filter="fade">
                                      <p:cBhvr>
                                        <p:cTn id="35" dur="500"/>
                                        <p:tgtEl>
                                          <p:spTgt spid="84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45">
                                            <p:txEl>
                                              <p:pRg st="3" end="3"/>
                                            </p:txEl>
                                          </p:spTgt>
                                        </p:tgtEl>
                                        <p:attrNameLst>
                                          <p:attrName>style.visibility</p:attrName>
                                        </p:attrNameLst>
                                      </p:cBhvr>
                                      <p:to>
                                        <p:strVal val="visible"/>
                                      </p:to>
                                    </p:set>
                                    <p:animEffect transition="in" filter="fade">
                                      <p:cBhvr>
                                        <p:cTn id="40" dur="500"/>
                                        <p:tgtEl>
                                          <p:spTgt spid="84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5">
                                            <p:txEl>
                                              <p:pRg st="4" end="4"/>
                                            </p:txEl>
                                          </p:spTgt>
                                        </p:tgtEl>
                                        <p:attrNameLst>
                                          <p:attrName>style.visibility</p:attrName>
                                        </p:attrNameLst>
                                      </p:cBhvr>
                                      <p:to>
                                        <p:strVal val="visible"/>
                                      </p:to>
                                    </p:set>
                                    <p:animEffect transition="in" filter="fade">
                                      <p:cBhvr>
                                        <p:cTn id="45" dur="500"/>
                                        <p:tgtEl>
                                          <p:spTgt spid="84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45">
                                            <p:txEl>
                                              <p:pRg st="5" end="5"/>
                                            </p:txEl>
                                          </p:spTgt>
                                        </p:tgtEl>
                                        <p:attrNameLst>
                                          <p:attrName>style.visibility</p:attrName>
                                        </p:attrNameLst>
                                      </p:cBhvr>
                                      <p:to>
                                        <p:strVal val="visible"/>
                                      </p:to>
                                    </p:set>
                                    <p:animEffect transition="in" filter="fade">
                                      <p:cBhvr>
                                        <p:cTn id="50" dur="500"/>
                                        <p:tgtEl>
                                          <p:spTgt spid="84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5">
                                            <p:txEl>
                                              <p:pRg st="6" end="6"/>
                                            </p:txEl>
                                          </p:spTgt>
                                        </p:tgtEl>
                                        <p:attrNameLst>
                                          <p:attrName>style.visibility</p:attrName>
                                        </p:attrNameLst>
                                      </p:cBhvr>
                                      <p:to>
                                        <p:strVal val="visible"/>
                                      </p:to>
                                    </p:set>
                                    <p:animEffect transition="in" filter="fade">
                                      <p:cBhvr>
                                        <p:cTn id="55" dur="500"/>
                                        <p:tgtEl>
                                          <p:spTgt spid="845">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45">
                                            <p:txEl>
                                              <p:pRg st="7" end="7"/>
                                            </p:txEl>
                                          </p:spTgt>
                                        </p:tgtEl>
                                        <p:attrNameLst>
                                          <p:attrName>style.visibility</p:attrName>
                                        </p:attrNameLst>
                                      </p:cBhvr>
                                      <p:to>
                                        <p:strVal val="visible"/>
                                      </p:to>
                                    </p:set>
                                    <p:animEffect transition="in" filter="fade">
                                      <p:cBhvr>
                                        <p:cTn id="60" dur="500"/>
                                        <p:tgtEl>
                                          <p:spTgt spid="845">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45">
                                            <p:txEl>
                                              <p:pRg st="8" end="8"/>
                                            </p:txEl>
                                          </p:spTgt>
                                        </p:tgtEl>
                                        <p:attrNameLst>
                                          <p:attrName>style.visibility</p:attrName>
                                        </p:attrNameLst>
                                      </p:cBhvr>
                                      <p:to>
                                        <p:strVal val="visible"/>
                                      </p:to>
                                    </p:set>
                                    <p:animEffect transition="in" filter="fade">
                                      <p:cBhvr>
                                        <p:cTn id="65" dur="500"/>
                                        <p:tgtEl>
                                          <p:spTgt spid="84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 grpId="0" animBg="1"/>
      <p:bldP spid="845" grpId="0" uiExpand="1" build="p" bldLvl="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8" name="Group"/>
          <p:cNvGrpSpPr/>
          <p:nvPr/>
        </p:nvGrpSpPr>
        <p:grpSpPr>
          <a:xfrm>
            <a:off x="269837" y="12558114"/>
            <a:ext cx="4601210" cy="995767"/>
            <a:chOff x="0" y="0"/>
            <a:chExt cx="4601208" cy="995765"/>
          </a:xfrm>
        </p:grpSpPr>
        <p:pic>
          <p:nvPicPr>
            <p:cNvPr id="85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5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5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5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5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61" name="Group"/>
          <p:cNvGrpSpPr/>
          <p:nvPr/>
        </p:nvGrpSpPr>
        <p:grpSpPr>
          <a:xfrm>
            <a:off x="23097931" y="13055998"/>
            <a:ext cx="2098870" cy="1540535"/>
            <a:chOff x="0" y="2516"/>
            <a:chExt cx="2098868" cy="1540533"/>
          </a:xfrm>
        </p:grpSpPr>
        <p:sp>
          <p:nvSpPr>
            <p:cNvPr id="859" name="29"/>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86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C2F3E4A-9CB7-D24F-8983-D8DB91E1CD76}"/>
              </a:ext>
            </a:extLst>
          </p:cNvPr>
          <p:cNvGrpSpPr/>
          <p:nvPr/>
        </p:nvGrpSpPr>
        <p:grpSpPr>
          <a:xfrm>
            <a:off x="2379798" y="501229"/>
            <a:ext cx="19624404" cy="1223723"/>
            <a:chOff x="2379798" y="501229"/>
            <a:chExt cx="19624404" cy="1223723"/>
          </a:xfrm>
        </p:grpSpPr>
        <p:sp>
          <p:nvSpPr>
            <p:cNvPr id="862" name="Rounded Rectangle"/>
            <p:cNvSpPr/>
            <p:nvPr/>
          </p:nvSpPr>
          <p:spPr>
            <a:xfrm>
              <a:off x="2379798" y="501229"/>
              <a:ext cx="1962440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63" name="WHAT IS STIGMA"/>
            <p:cNvSpPr txBox="1"/>
            <p:nvPr/>
          </p:nvSpPr>
          <p:spPr>
            <a:xfrm>
              <a:off x="2570442" y="636705"/>
              <a:ext cx="19243117"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12750">
                <a:defRPr sz="7000" cap="all">
                  <a:solidFill>
                    <a:srgbClr val="002135"/>
                  </a:solidFill>
                </a:defRPr>
              </a:lvl1pPr>
            </a:lstStyle>
            <a:p>
              <a:r>
                <a:rPr lang="pa-IN" sz="6000" dirty="0"/>
                <a:t>ਪਿਪਲੀ ਤੋਂ ਕੇਸ : ਐਫ ਐਲ ਡਬਲਿਊ ਕੀ ਕਰ ਸਕਦਾ ਹੈ?</a:t>
              </a:r>
              <a:endParaRPr sz="6000" b="0" dirty="0">
                <a:latin typeface="Arial" panose="020B0604020202020204" pitchFamily="34" charset="0"/>
                <a:cs typeface="Arial" panose="020B0604020202020204" pitchFamily="34" charset="0"/>
              </a:endParaRPr>
            </a:p>
          </p:txBody>
        </p:sp>
      </p:grpSp>
      <p:sp>
        <p:nvSpPr>
          <p:cNvPr id="864"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p:cNvSpPr txBox="1"/>
          <p:nvPr/>
        </p:nvSpPr>
        <p:spPr>
          <a:xfrm>
            <a:off x="975127" y="2462345"/>
            <a:ext cx="22122804" cy="3648178"/>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20000"/>
              </a:lnSpc>
              <a:spcBef>
                <a:spcPts val="5900"/>
              </a:spcBef>
              <a:defRPr b="0">
                <a:solidFill>
                  <a:srgbClr val="FFFFFF"/>
                </a:solidFill>
              </a:defRPr>
            </a:lvl1pPr>
          </a:lstStyle>
          <a:p>
            <a:r>
              <a:rPr lang="pa-IN" sz="3200" dirty="0">
                <a:solidFill>
                  <a:schemeClr val="tx1"/>
                </a:solidFill>
              </a:rPr>
              <a:t>ਸੁਰੇਸ਼ ਘਰ ਵਿੱਚ ਏਕਾਂਤਵਾਸ ਤਹਿਤ ਸੀ ਜਦੋਂ ਉਸਦੀ ਪਤਨੀ ਨੂੰ ਜਣੇਪੇ ਦੀ ਦਰਦ ਸ਼ੁਰੂ ਹੋ ਗਈ ਅਤੇ ਉਸਨੂੰ ਡਿਲੀਵਰੀ ਲਈ ਹਸਪਤਾਲ ਲਿਜਾਣਾ ਪਿਆ। ਆਸ਼ਾ ਨੇ ਸੁਰੇਸ਼ ਨੂੰ ਭਰੋਸਾ ਦੁਆਇਆ ਕਿ ਉਹਨਾਂ ਦੀ ਪਤਨੀ ਦਾ ਧਿਆਨ ਰੱਖਿਆ ਜਾਏਗਾ ਜਦਕਿ ਉਹ ਦਿੱਤੀ ਸਲਾਹ ਅਨੁਸਾਰ ਘਰ ਵਿੱਚ ਅਲੱਗ ਰਹਿਣਾ ਚਾਹੀਦਾ ਹੈ। ਆਸ਼ਾ ਨੇ ਉਸਦੇ ਗੁਆਂਢੀ ਸੀਮਾ ਨੂੰ ਕਾੱਲ ਕੀਤੀ ਅਤੇ ਉਸਨੂੰ ਸੁਰੇਸ਼ ਨੂੰ ਖਾਣਾ ਭੇਜਦੇ ਰਹਿਣ ਦੀ ਬੇਨਤੀ ਕੀਤੀ। ਉਸਨੇ ਸੀਮਾ ਨੂੰ ਖਾਣਾ ਦਿੰਦੇ ਸਮੇਂ ਸਾਵਧਾਨੀ ਵਰਤਣ ਦੀ ਤਾਕੀਦ ਕੀਤੀ। ਉਸਨੇ ਫਿਰ ਸਥਾਨਕ ਮਾਵਾਂ ਦੇ ਸਮੂਹ ਦੇ ਕਨਵੀਨਰ ਅਤੇ ਪਿੰਡ ਦੀ  ਸਿਹਤ ਅਤੇ ਪੋਸ਼ਣ ਕਮੇਟੀ </a:t>
            </a:r>
            <a:r>
              <a:rPr lang="en-US" sz="3200" b="1" dirty="0">
                <a:solidFill>
                  <a:schemeClr val="tx1"/>
                </a:solidFill>
              </a:rPr>
              <a:t>(VHSNC) </a:t>
            </a:r>
            <a:r>
              <a:rPr lang="pa-IN" sz="3200" dirty="0">
                <a:solidFill>
                  <a:schemeClr val="tx1"/>
                </a:solidFill>
              </a:rPr>
              <a:t>ਦੇ ਮੈਂਬਰ ਨੂੰ ਸੱਦਿਆ ਅਤੇ ਉਹਨਾਂ ਨੂੰ ਹਾਲਤ ਬਾਰੇ ਜਾਣਕਾਰੀ ਦਿੱਤੀ ਅਤੇ ਉਹਨਾਂ ਨੂੰ  ਸੁਰੇਸ਼ ਦੇ ਖਾਨੇ ਅਤੇ ਘਰ-ਸੰਭਾਲ ਦੀਆਂ ਜ਼ਰੂਰਤਾਂ ਬਾਰੇ ਪ੍ਰਬੰਧ ਕਰਨ ਦੀ ਬੇਨਤੀ ਕੀਤੀ। </a:t>
            </a:r>
            <a:r>
              <a:rPr lang="en-US" sz="3200" b="1" dirty="0">
                <a:solidFill>
                  <a:schemeClr val="tx1"/>
                </a:solidFill>
              </a:rPr>
              <a:t>VHSNC </a:t>
            </a:r>
            <a:r>
              <a:rPr lang="pa-IN" sz="3200" dirty="0">
                <a:solidFill>
                  <a:schemeClr val="tx1"/>
                </a:solidFill>
              </a:rPr>
              <a:t>ਮੈਂਬਰ ਨੇ ਪਿੰਡ ਦੇ ਨੌਜਵਾਨ ਸਮੂਹ ਦੇ ਮੈਂਬਰਾਂ ਨੂੰ</a:t>
            </a:r>
            <a:r>
              <a:rPr lang="pa-IN" sz="3200" b="1" dirty="0">
                <a:solidFill>
                  <a:schemeClr val="tx1"/>
                </a:solidFill>
              </a:rPr>
              <a:t> </a:t>
            </a:r>
            <a:r>
              <a:rPr lang="pa-IN" sz="3200" dirty="0">
                <a:solidFill>
                  <a:schemeClr val="tx1"/>
                </a:solidFill>
              </a:rPr>
              <a:t>ਘੱਟੋ ਘੱਟ ਅਗਲੇ 72 ਘੰਟਿਆਂ ਤਕ ਜਦੋਂ ਤਕ ਕਿ  ਸੁਰੇਸ਼ ਦੀ ਪਤਨੀ ਨਹੀਂ ਪਰਤਦੀ ਉਸਦੀ ਮਦਦ ਕਰਨ ਦੀ ਬੇਨਤੀ ਕੀਤੀ।</a:t>
            </a:r>
            <a:endParaRPr sz="3200" dirty="0">
              <a:ln w="3175">
                <a:noFill/>
              </a:ln>
              <a:solidFill>
                <a:schemeClr val="tx1"/>
              </a:solidFill>
              <a:latin typeface="Arial" panose="020B0604020202020204" pitchFamily="34" charset="0"/>
              <a:cs typeface="Arial" panose="020B0604020202020204" pitchFamily="34" charset="0"/>
            </a:endParaRPr>
          </a:p>
        </p:txBody>
      </p:sp>
      <p:sp>
        <p:nvSpPr>
          <p:cNvPr id="852" name="Rounded Rectangle"/>
          <p:cNvSpPr/>
          <p:nvPr/>
        </p:nvSpPr>
        <p:spPr>
          <a:xfrm>
            <a:off x="2706590" y="6655920"/>
            <a:ext cx="19047020" cy="3062636"/>
          </a:xfrm>
          <a:prstGeom prst="roundRect">
            <a:avLst>
              <a:gd name="adj" fmla="val 93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65" name="1. What are the positive actions taken by ASHA?…"/>
          <p:cNvSpPr txBox="1"/>
          <p:nvPr/>
        </p:nvSpPr>
        <p:spPr>
          <a:xfrm>
            <a:off x="2868707" y="7154031"/>
            <a:ext cx="18873850" cy="207236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514350" lvl="0" indent="-514350" algn="l">
              <a:buFont typeface="+mj-lt"/>
              <a:buAutoNum type="arabicPeriod"/>
            </a:pPr>
            <a:r>
              <a:rPr lang="pa-IN" sz="3200" dirty="0"/>
              <a:t>ਆਸ਼ਾ ਦੁਆਰਾ ਕੀਤੀਆਂ ਸਕਾਰਾਤਮਕ ਕਾਰਵਾਈਆਂ ਕੀ ਹਨ?</a:t>
            </a:r>
            <a:endParaRPr lang="en-US" sz="3200" dirty="0"/>
          </a:p>
          <a:p>
            <a:pPr marL="514350" indent="-514350" algn="l">
              <a:buFont typeface="+mj-lt"/>
              <a:buAutoNum type="arabicPeriod"/>
            </a:pPr>
            <a:r>
              <a:rPr lang="pa-IN" sz="3200" dirty="0"/>
              <a:t>ਆਸ਼ਾ ਨੇ ਸਰਗਰਮੀ ਨਾਲ ਸਮੂਹਕ ਸਹਾਇਤਾ ਸਮੂਹ ਕਾਇਮ ਕੀਤੇ ਹਨ ਅਤੇ ਐਮਰਜੈਂਸੀ ਦੀ ਸੂਰਤ ਵਿੱਚ ਯੋਜਨਾ ਬਣਾਈ ਹੈ ਕੀ ਕੀਤਾ ਜਾਣਾ ਚਾਹੀਦਾ?</a:t>
            </a:r>
            <a:endParaRPr lang="en-US" sz="3200" dirty="0"/>
          </a:p>
          <a:p>
            <a:pPr marL="514350" indent="-514350" algn="l">
              <a:buFont typeface="+mj-lt"/>
              <a:buAutoNum type="arabicPeriod"/>
            </a:pPr>
            <a:r>
              <a:rPr lang="pa-IN" sz="3200" dirty="0"/>
              <a:t>ਉਸਨੇ ਗੁਆਂਢੀ ਨੂੰ ਭੋਜਨ ਦੇਣ ਬਾਰੇ ਸੂਚਿਤ ਕੀਤਾ ਹੈ।</a:t>
            </a:r>
            <a:endParaRPr sz="3200" b="0" dirty="0">
              <a:solidFill>
                <a:sysClr val="windowText" lastClr="000000"/>
              </a:solidFill>
              <a:latin typeface="Arial" panose="020B0604020202020204" pitchFamily="34" charset="0"/>
              <a:cs typeface="Arial" panose="020B0604020202020204" pitchFamily="34" charset="0"/>
            </a:endParaRPr>
          </a:p>
        </p:txBody>
      </p:sp>
      <p:sp>
        <p:nvSpPr>
          <p:cNvPr id="851" name="Rounded Rectangle"/>
          <p:cNvSpPr/>
          <p:nvPr/>
        </p:nvSpPr>
        <p:spPr>
          <a:xfrm>
            <a:off x="2827854" y="9684063"/>
            <a:ext cx="19047020" cy="2615496"/>
          </a:xfrm>
          <a:prstGeom prst="roundRect">
            <a:avLst>
              <a:gd name="adj" fmla="val 93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66" name="3. Which groups and /or people were involved by ASHA to provide supportive environment?…"/>
          <p:cNvSpPr txBox="1"/>
          <p:nvPr/>
        </p:nvSpPr>
        <p:spPr>
          <a:xfrm>
            <a:off x="2960171" y="10118540"/>
            <a:ext cx="18782386"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lgn="l"/>
            <a:r>
              <a:rPr lang="en-US" sz="3200" dirty="0"/>
              <a:t>4. </a:t>
            </a:r>
            <a:r>
              <a:rPr lang="pa-IN" sz="3200" dirty="0"/>
              <a:t>ਆਸ਼ਾ ਵੱਲੋਂ ਸਹਾਇਕ ਵਾਤਾਵਰਣ ਮੁਹਈਆ ਕਰਨ ਲਈ   ਕਿਹੜੇ ਸਮੂਹਾਂ ਅਤੇ/ਜਾਂ ਲੋਕਾਂ ਨੂੰ  ਸ਼ਾਮਲ ਕੀਤਾ ਗਿਆ ਸੀ?</a:t>
            </a:r>
            <a:endParaRPr lang="en-US" sz="3200" dirty="0"/>
          </a:p>
          <a:p>
            <a:pPr algn="l"/>
            <a:r>
              <a:rPr lang="en-US" sz="3200" dirty="0"/>
              <a:t>5. </a:t>
            </a:r>
            <a:r>
              <a:rPr lang="pa-IN" sz="3200" dirty="0"/>
              <a:t>ਗੁਆਂਢੀਆਂ, </a:t>
            </a:r>
            <a:r>
              <a:rPr lang="en-US" sz="3200" dirty="0"/>
              <a:t>VHSNC</a:t>
            </a:r>
            <a:r>
              <a:rPr lang="pa-IN" sz="3200" dirty="0"/>
              <a:t> (ਜਿਹਨਾਂ ਨੇ ਬਦਲੇ ਵਿੱਚ ਨੌਜਵਾਨ ਸਮੂਹਾਂ ਨੂੰ ਸ਼ਾਮਲ ਕੀਤਾ) ਅਤੇ ਕਿਸ਼ੋਰ ਕੁੜੀਆਂ ਦੇ ਸਮੂਹ। </a:t>
            </a:r>
            <a:endParaRPr lang="en-US" sz="3200" dirty="0"/>
          </a:p>
          <a:p>
            <a:pPr algn="l"/>
            <a:r>
              <a:rPr lang="pa-IN" sz="3200" dirty="0"/>
              <a:t>ਜੇ ਤੁਸੀਂ ਆਸ਼ਾ ਦੀ ਜਗ੍ਹਾ ਹੁੰਦੇ, ਤੁਸੀਂ ਇਸ ਤੋਂ ਇਲਾਵਾ ਕੀ ਕਰਦੇ?</a:t>
            </a:r>
            <a:r>
              <a:rPr lang="en-US" sz="3200" dirty="0"/>
              <a:t> </a:t>
            </a:r>
            <a:endParaRPr sz="32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4"/>
                                        </p:tgtEl>
                                        <p:attrNameLst>
                                          <p:attrName>style.visibility</p:attrName>
                                        </p:attrNameLst>
                                      </p:cBhvr>
                                      <p:to>
                                        <p:strVal val="visible"/>
                                      </p:to>
                                    </p:set>
                                    <p:animEffect transition="in" filter="fade">
                                      <p:cBhvr>
                                        <p:cTn id="12" dur="2000"/>
                                        <p:tgtEl>
                                          <p:spTgt spid="8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2"/>
                                        </p:tgtEl>
                                        <p:attrNameLst>
                                          <p:attrName>style.visibility</p:attrName>
                                        </p:attrNameLst>
                                      </p:cBhvr>
                                      <p:to>
                                        <p:strVal val="visible"/>
                                      </p:to>
                                    </p:set>
                                    <p:animEffect transition="in" filter="fade">
                                      <p:cBhvr>
                                        <p:cTn id="17" dur="500"/>
                                        <p:tgtEl>
                                          <p:spTgt spid="8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5">
                                            <p:bg/>
                                          </p:spTgt>
                                        </p:tgtEl>
                                        <p:attrNameLst>
                                          <p:attrName>style.visibility</p:attrName>
                                        </p:attrNameLst>
                                      </p:cBhvr>
                                      <p:to>
                                        <p:strVal val="visible"/>
                                      </p:to>
                                    </p:set>
                                    <p:animEffect transition="in" filter="fade">
                                      <p:cBhvr>
                                        <p:cTn id="22" dur="500"/>
                                        <p:tgtEl>
                                          <p:spTgt spid="865">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65">
                                            <p:txEl>
                                              <p:pRg st="0" end="0"/>
                                            </p:txEl>
                                          </p:spTgt>
                                        </p:tgtEl>
                                        <p:attrNameLst>
                                          <p:attrName>style.visibility</p:attrName>
                                        </p:attrNameLst>
                                      </p:cBhvr>
                                      <p:to>
                                        <p:strVal val="visible"/>
                                      </p:to>
                                    </p:set>
                                    <p:animEffect transition="in" filter="fade">
                                      <p:cBhvr>
                                        <p:cTn id="27" dur="500"/>
                                        <p:tgtEl>
                                          <p:spTgt spid="86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5">
                                            <p:txEl>
                                              <p:pRg st="1" end="1"/>
                                            </p:txEl>
                                          </p:spTgt>
                                        </p:tgtEl>
                                        <p:attrNameLst>
                                          <p:attrName>style.visibility</p:attrName>
                                        </p:attrNameLst>
                                      </p:cBhvr>
                                      <p:to>
                                        <p:strVal val="visible"/>
                                      </p:to>
                                    </p:set>
                                    <p:animEffect transition="in" filter="fade">
                                      <p:cBhvr>
                                        <p:cTn id="32" dur="500"/>
                                        <p:tgtEl>
                                          <p:spTgt spid="86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5">
                                            <p:txEl>
                                              <p:pRg st="2" end="2"/>
                                            </p:txEl>
                                          </p:spTgt>
                                        </p:tgtEl>
                                        <p:attrNameLst>
                                          <p:attrName>style.visibility</p:attrName>
                                        </p:attrNameLst>
                                      </p:cBhvr>
                                      <p:to>
                                        <p:strVal val="visible"/>
                                      </p:to>
                                    </p:set>
                                    <p:animEffect transition="in" filter="fade">
                                      <p:cBhvr>
                                        <p:cTn id="37" dur="500"/>
                                        <p:tgtEl>
                                          <p:spTgt spid="86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51"/>
                                        </p:tgtEl>
                                        <p:attrNameLst>
                                          <p:attrName>style.visibility</p:attrName>
                                        </p:attrNameLst>
                                      </p:cBhvr>
                                      <p:to>
                                        <p:strVal val="visible"/>
                                      </p:to>
                                    </p:set>
                                    <p:animEffect transition="in" filter="fade">
                                      <p:cBhvr>
                                        <p:cTn id="42" dur="500"/>
                                        <p:tgtEl>
                                          <p:spTgt spid="8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6">
                                            <p:txEl>
                                              <p:pRg st="0" end="0"/>
                                            </p:txEl>
                                          </p:spTgt>
                                        </p:tgtEl>
                                        <p:attrNameLst>
                                          <p:attrName>style.visibility</p:attrName>
                                        </p:attrNameLst>
                                      </p:cBhvr>
                                      <p:to>
                                        <p:strVal val="visible"/>
                                      </p:to>
                                    </p:set>
                                    <p:animEffect transition="in" filter="fade">
                                      <p:cBhvr>
                                        <p:cTn id="47" dur="500"/>
                                        <p:tgtEl>
                                          <p:spTgt spid="86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6">
                                            <p:txEl>
                                              <p:pRg st="1" end="1"/>
                                            </p:txEl>
                                          </p:spTgt>
                                        </p:tgtEl>
                                        <p:attrNameLst>
                                          <p:attrName>style.visibility</p:attrName>
                                        </p:attrNameLst>
                                      </p:cBhvr>
                                      <p:to>
                                        <p:strVal val="visible"/>
                                      </p:to>
                                    </p:set>
                                    <p:animEffect transition="in" filter="fade">
                                      <p:cBhvr>
                                        <p:cTn id="52" dur="500"/>
                                        <p:tgtEl>
                                          <p:spTgt spid="86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66">
                                            <p:txEl>
                                              <p:pRg st="2" end="2"/>
                                            </p:txEl>
                                          </p:spTgt>
                                        </p:tgtEl>
                                        <p:attrNameLst>
                                          <p:attrName>style.visibility</p:attrName>
                                        </p:attrNameLst>
                                      </p:cBhvr>
                                      <p:to>
                                        <p:strVal val="visible"/>
                                      </p:to>
                                    </p:set>
                                    <p:animEffect transition="in" filter="fade">
                                      <p:cBhvr>
                                        <p:cTn id="57" dur="500"/>
                                        <p:tgtEl>
                                          <p:spTgt spid="8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0" animBg="1"/>
      <p:bldP spid="852" grpId="0" animBg="1"/>
      <p:bldP spid="865" grpId="0" uiExpand="1" build="p" bldLvl="2" animBg="1"/>
      <p:bldP spid="851" grpId="0" animBg="1"/>
      <p:bldP spid="866"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1" name="Group"/>
          <p:cNvGrpSpPr/>
          <p:nvPr/>
        </p:nvGrpSpPr>
        <p:grpSpPr>
          <a:xfrm>
            <a:off x="300010" y="12315300"/>
            <a:ext cx="4601210" cy="995767"/>
            <a:chOff x="0" y="0"/>
            <a:chExt cx="4601208" cy="995765"/>
          </a:xfrm>
        </p:grpSpPr>
        <p:pic>
          <p:nvPicPr>
            <p:cNvPr id="87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7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7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7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8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84" name="Group"/>
          <p:cNvGrpSpPr/>
          <p:nvPr/>
        </p:nvGrpSpPr>
        <p:grpSpPr>
          <a:xfrm>
            <a:off x="23097931" y="13055999"/>
            <a:ext cx="2098869" cy="1540535"/>
            <a:chOff x="0" y="2515"/>
            <a:chExt cx="2098868" cy="1540534"/>
          </a:xfrm>
        </p:grpSpPr>
        <p:sp>
          <p:nvSpPr>
            <p:cNvPr id="882" name="30"/>
            <p:cNvSpPr/>
            <p:nvPr/>
          </p:nvSpPr>
          <p:spPr>
            <a:xfrm>
              <a:off x="828868"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2</a:t>
              </a:r>
              <a:endParaRPr b="0" dirty="0">
                <a:latin typeface="Arial" panose="020B0604020202020204" pitchFamily="34" charset="0"/>
                <a:cs typeface="Arial" panose="020B0604020202020204" pitchFamily="34" charset="0"/>
              </a:endParaRPr>
            </a:p>
          </p:txBody>
        </p:sp>
        <p:pic>
          <p:nvPicPr>
            <p:cNvPr id="883"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885"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6" name="SESSION 6"/>
          <p:cNvSpPr txBox="1"/>
          <p:nvPr/>
        </p:nvSpPr>
        <p:spPr>
          <a:xfrm>
            <a:off x="10330751" y="2466852"/>
            <a:ext cx="3722498"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pa-IN" dirty="0"/>
              <a:t>ਸੈਸ਼ਨ 6</a:t>
            </a:r>
            <a:endParaRPr lang="en-US" dirty="0"/>
          </a:p>
        </p:txBody>
      </p:sp>
      <p:sp>
        <p:nvSpPr>
          <p:cNvPr id="887" name="COMMUNICATION, PERSONAL SAFETY FOR HEALTH.ICDS PERSONNEL"/>
          <p:cNvSpPr txBox="1"/>
          <p:nvPr/>
        </p:nvSpPr>
        <p:spPr>
          <a:xfrm>
            <a:off x="7226700" y="4186962"/>
            <a:ext cx="9930604"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pa-IN" sz="3600" dirty="0"/>
              <a:t>ਸੰਚਾਰ, ਸਿਹਤ/ਆਈਸੀਡੀਐਸ ਅਮਲੇ ਦੀ ਨਿੱਜੀ ਸੁਰੱਖਿਆ </a:t>
            </a:r>
            <a:endParaRPr sz="3600" b="0" dirty="0">
              <a:latin typeface="Arial" panose="020B0604020202020204" pitchFamily="34" charset="0"/>
              <a:cs typeface="Arial" panose="020B0604020202020204" pitchFamily="34" charset="0"/>
            </a:endParaRPr>
          </a:p>
        </p:txBody>
      </p:sp>
      <p:sp>
        <p:nvSpPr>
          <p:cNvPr id="888"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E2BEC2-9AF5-8644-865F-63CAA0D44883}"/>
              </a:ext>
            </a:extLst>
          </p:cNvPr>
          <p:cNvGrpSpPr/>
          <p:nvPr/>
        </p:nvGrpSpPr>
        <p:grpSpPr>
          <a:xfrm>
            <a:off x="6150492" y="5761104"/>
            <a:ext cx="5974856" cy="6113991"/>
            <a:chOff x="6150492" y="5761104"/>
            <a:chExt cx="5974856" cy="6113991"/>
          </a:xfrm>
        </p:grpSpPr>
        <p:sp>
          <p:nvSpPr>
            <p:cNvPr id="869" name="Rounded Rectangle"/>
            <p:cNvSpPr/>
            <p:nvPr/>
          </p:nvSpPr>
          <p:spPr>
            <a:xfrm>
              <a:off x="6210377" y="9768392"/>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3"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0" name="HOW TO…"/>
            <p:cNvSpPr txBox="1"/>
            <p:nvPr/>
          </p:nvSpPr>
          <p:spPr>
            <a:xfrm>
              <a:off x="7320690" y="10462672"/>
              <a:ext cx="3634459"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a:solidFill>
                    <a:srgbClr val="FFFFFF"/>
                  </a:solidFill>
                </a:defRPr>
              </a:pPr>
              <a:r>
                <a:rPr lang="pa-IN" sz="4000" dirty="0">
                  <a:solidFill>
                    <a:schemeClr val="tx1"/>
                  </a:solidFill>
                </a:rPr>
                <a:t>ਕਿਵੇਂ ਸੰਦੇਸ਼ ਦੇਣਾ ਹੈ?</a:t>
              </a:r>
              <a:endParaRPr b="0" dirty="0">
                <a:solidFill>
                  <a:schemeClr val="tx1"/>
                </a:solidFill>
                <a:latin typeface="Arial" panose="020B0604020202020204" pitchFamily="34" charset="0"/>
                <a:cs typeface="Arial" panose="020B0604020202020204" pitchFamily="34" charset="0"/>
              </a:endParaRPr>
            </a:p>
          </p:txBody>
        </p:sp>
        <p:pic>
          <p:nvPicPr>
            <p:cNvPr id="893" name="Image" descr="Image"/>
            <p:cNvPicPr>
              <a:picLocks noChangeAspect="1"/>
            </p:cNvPicPr>
            <p:nvPr/>
          </p:nvPicPr>
          <p:blipFill>
            <a:blip r:embed="rId7"/>
            <a:stretch>
              <a:fillRect/>
            </a:stretch>
          </p:blipFill>
          <p:spPr>
            <a:xfrm>
              <a:off x="6150492" y="5761104"/>
              <a:ext cx="5974856" cy="2566872"/>
            </a:xfrm>
            <a:prstGeom prst="rect">
              <a:avLst/>
            </a:prstGeom>
            <a:ln w="12700">
              <a:miter lim="400000"/>
            </a:ln>
          </p:spPr>
        </p:pic>
      </p:grpSp>
      <p:grpSp>
        <p:nvGrpSpPr>
          <p:cNvPr id="4" name="Group 3">
            <a:extLst>
              <a:ext uri="{FF2B5EF4-FFF2-40B4-BE49-F238E27FC236}">
                <a16:creationId xmlns:a16="http://schemas.microsoft.com/office/drawing/2014/main" id="{0219284E-62D7-3843-8578-19D76E79C332}"/>
              </a:ext>
            </a:extLst>
          </p:cNvPr>
          <p:cNvGrpSpPr/>
          <p:nvPr/>
        </p:nvGrpSpPr>
        <p:grpSpPr>
          <a:xfrm>
            <a:off x="12318536" y="5678536"/>
            <a:ext cx="5855086" cy="6212750"/>
            <a:chOff x="12318536" y="5678536"/>
            <a:chExt cx="5855086" cy="6212750"/>
          </a:xfrm>
        </p:grpSpPr>
        <p:sp>
          <p:nvSpPr>
            <p:cNvPr id="870"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4"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2" name="MASK…"/>
            <p:cNvSpPr txBox="1"/>
            <p:nvPr/>
          </p:nvSpPr>
          <p:spPr>
            <a:xfrm>
              <a:off x="13744547" y="10462672"/>
              <a:ext cx="271869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a:pPr>
              <a:r>
                <a:rPr lang="pa-IN" sz="4000" dirty="0"/>
                <a:t>ਮਾਸਕ ਪ੍ਰਬੰਧਨ</a:t>
              </a:r>
              <a:endParaRPr b="0" dirty="0">
                <a:latin typeface="Arial" panose="020B0604020202020204" pitchFamily="34" charset="0"/>
                <a:cs typeface="Arial" panose="020B0604020202020204" pitchFamily="34" charset="0"/>
              </a:endParaRPr>
            </a:p>
          </p:txBody>
        </p:sp>
        <p:pic>
          <p:nvPicPr>
            <p:cNvPr id="894" name="Image" descr="Image"/>
            <p:cNvPicPr>
              <a:picLocks noChangeAspect="1"/>
            </p:cNvPicPr>
            <p:nvPr/>
          </p:nvPicPr>
          <p:blipFill>
            <a:blip r:embed="rId8"/>
            <a:stretch>
              <a:fillRect/>
            </a:stretch>
          </p:blipFill>
          <p:spPr>
            <a:xfrm>
              <a:off x="14231649" y="5678536"/>
              <a:ext cx="2645513" cy="2789321"/>
            </a:xfrm>
            <a:prstGeom prst="rect">
              <a:avLst/>
            </a:prstGeom>
            <a:ln w="12700">
              <a:miter lim="400000"/>
            </a:ln>
          </p:spPr>
        </p:pic>
      </p:grpSp>
      <p:grpSp>
        <p:nvGrpSpPr>
          <p:cNvPr id="5" name="Group 4">
            <a:extLst>
              <a:ext uri="{FF2B5EF4-FFF2-40B4-BE49-F238E27FC236}">
                <a16:creationId xmlns:a16="http://schemas.microsoft.com/office/drawing/2014/main" id="{CDB1AB6D-D097-B247-9FD7-8C169D9118DE}"/>
              </a:ext>
            </a:extLst>
          </p:cNvPr>
          <p:cNvGrpSpPr/>
          <p:nvPr/>
        </p:nvGrpSpPr>
        <p:grpSpPr>
          <a:xfrm>
            <a:off x="18426696" y="5703476"/>
            <a:ext cx="5855087" cy="6171619"/>
            <a:chOff x="18426696" y="5703476"/>
            <a:chExt cx="5855087" cy="6171619"/>
          </a:xfrm>
        </p:grpSpPr>
        <p:sp>
          <p:nvSpPr>
            <p:cNvPr id="871" name="Rounded Rectangle"/>
            <p:cNvSpPr/>
            <p:nvPr/>
          </p:nvSpPr>
          <p:spPr>
            <a:xfrm>
              <a:off x="18426696" y="9768392"/>
              <a:ext cx="5855087"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5"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1" name="PRECAUTIONS"/>
            <p:cNvSpPr txBox="1"/>
            <p:nvPr/>
          </p:nvSpPr>
          <p:spPr>
            <a:xfrm>
              <a:off x="20328318" y="10462672"/>
              <a:ext cx="2051844"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spc="-360">
                  <a:solidFill>
                    <a:srgbClr val="FFFFFF"/>
                  </a:solidFill>
                </a:defRPr>
              </a:lvl1pPr>
            </a:lstStyle>
            <a:p>
              <a:r>
                <a:rPr lang="pa-IN" dirty="0">
                  <a:solidFill>
                    <a:srgbClr val="000000"/>
                  </a:solidFill>
                </a:rPr>
                <a:t>ਸਾਵਧਾਨੀਆਂ</a:t>
              </a:r>
              <a:r>
                <a:rPr lang="en-US" dirty="0">
                  <a:solidFill>
                    <a:srgbClr val="000000"/>
                  </a:solidFill>
                </a:rPr>
                <a:t> </a:t>
              </a:r>
              <a:endParaRPr b="0" dirty="0">
                <a:solidFill>
                  <a:srgbClr val="000000"/>
                </a:solidFill>
                <a:latin typeface="Arial" panose="020B0604020202020204" pitchFamily="34" charset="0"/>
                <a:cs typeface="Arial" panose="020B0604020202020204" pitchFamily="34" charset="0"/>
              </a:endParaRPr>
            </a:p>
          </p:txBody>
        </p:sp>
        <p:pic>
          <p:nvPicPr>
            <p:cNvPr id="895" name="Image" descr="Image"/>
            <p:cNvPicPr>
              <a:picLocks noChangeAspect="1"/>
            </p:cNvPicPr>
            <p:nvPr/>
          </p:nvPicPr>
          <p:blipFill>
            <a:blip r:embed="rId9"/>
            <a:stretch>
              <a:fillRect/>
            </a:stretch>
          </p:blipFill>
          <p:spPr>
            <a:xfrm>
              <a:off x="19954634" y="5703476"/>
              <a:ext cx="2799210" cy="2739442"/>
            </a:xfrm>
            <a:prstGeom prst="rect">
              <a:avLst/>
            </a:prstGeom>
            <a:ln w="12700">
              <a:miter lim="400000"/>
            </a:ln>
          </p:spPr>
        </p:pic>
      </p:grpSp>
      <p:grpSp>
        <p:nvGrpSpPr>
          <p:cNvPr id="2" name="Group 1">
            <a:extLst>
              <a:ext uri="{FF2B5EF4-FFF2-40B4-BE49-F238E27FC236}">
                <a16:creationId xmlns:a16="http://schemas.microsoft.com/office/drawing/2014/main" id="{9A7FCF9B-B8CA-AD48-91BF-8C8B89C61093}"/>
              </a:ext>
            </a:extLst>
          </p:cNvPr>
          <p:cNvGrpSpPr/>
          <p:nvPr/>
        </p:nvGrpSpPr>
        <p:grpSpPr>
          <a:xfrm>
            <a:off x="102217" y="5669127"/>
            <a:ext cx="5855086" cy="6222159"/>
            <a:chOff x="102217" y="5669127"/>
            <a:chExt cx="5855086" cy="6222159"/>
          </a:xfrm>
        </p:grpSpPr>
        <p:sp>
          <p:nvSpPr>
            <p:cNvPr id="868"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2"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9" name="WHAT TO…"/>
            <p:cNvSpPr txBox="1"/>
            <p:nvPr/>
          </p:nvSpPr>
          <p:spPr>
            <a:xfrm>
              <a:off x="1362912" y="10492169"/>
              <a:ext cx="3333695"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a:pPr>
              <a:r>
                <a:rPr lang="pa-IN" sz="4000" dirty="0"/>
                <a:t>ਕੀ ਸੰਦੇਸ਼ ਦੇਣਾ ਹੈ?</a:t>
              </a:r>
              <a:endParaRPr b="0" dirty="0">
                <a:latin typeface="Arial" panose="020B0604020202020204" pitchFamily="34" charset="0"/>
                <a:cs typeface="Arial" panose="020B0604020202020204" pitchFamily="34" charset="0"/>
              </a:endParaRPr>
            </a:p>
          </p:txBody>
        </p:sp>
        <p:pic>
          <p:nvPicPr>
            <p:cNvPr id="896" name="Image" descr="Image"/>
            <p:cNvPicPr>
              <a:picLocks noChangeAspect="1"/>
            </p:cNvPicPr>
            <p:nvPr/>
          </p:nvPicPr>
          <p:blipFill>
            <a:blip r:embed="rId10"/>
            <a:stretch>
              <a:fillRect/>
            </a:stretch>
          </p:blipFill>
          <p:spPr>
            <a:xfrm>
              <a:off x="932067" y="5669127"/>
              <a:ext cx="4195386" cy="2808139"/>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blinds(horizontal)">
                                      <p:cBhvr>
                                        <p:cTn id="7" dur="1000"/>
                                        <p:tgtEl>
                                          <p:spTgt spid="8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85"/>
                                        </p:tgtEl>
                                        <p:attrNameLst>
                                          <p:attrName>style.visibility</p:attrName>
                                        </p:attrNameLst>
                                      </p:cBhvr>
                                      <p:to>
                                        <p:strVal val="visible"/>
                                      </p:to>
                                    </p:set>
                                    <p:animEffect transition="in" filter="blinds(horizontal)">
                                      <p:cBhvr>
                                        <p:cTn id="10" dur="1000"/>
                                        <p:tgtEl>
                                          <p:spTgt spid="88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7"/>
                                        </p:tgtEl>
                                        <p:attrNameLst>
                                          <p:attrName>style.visibility</p:attrName>
                                        </p:attrNameLst>
                                      </p:cBhvr>
                                      <p:to>
                                        <p:strVal val="visible"/>
                                      </p:to>
                                    </p:set>
                                    <p:animEffect transition="in" filter="blinds(horizontal)">
                                      <p:cBhvr>
                                        <p:cTn id="13" dur="1000"/>
                                        <p:tgtEl>
                                          <p:spTgt spid="88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86"/>
                                        </p:tgtEl>
                                        <p:attrNameLst>
                                          <p:attrName>style.visibility</p:attrName>
                                        </p:attrNameLst>
                                      </p:cBhvr>
                                      <p:to>
                                        <p:strVal val="visible"/>
                                      </p:to>
                                    </p:set>
                                    <p:animEffect transition="in" filter="blinds(horizontal)">
                                      <p:cBhvr>
                                        <p:cTn id="16" dur="1000"/>
                                        <p:tgtEl>
                                          <p:spTgt spid="88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animBg="1"/>
      <p:bldP spid="886" grpId="0" animBg="1"/>
      <p:bldP spid="887" grpId="0" animBg="1"/>
      <p:bldP spid="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4" name="Group"/>
          <p:cNvGrpSpPr/>
          <p:nvPr/>
        </p:nvGrpSpPr>
        <p:grpSpPr>
          <a:xfrm>
            <a:off x="300011" y="12315300"/>
            <a:ext cx="4601210" cy="995768"/>
            <a:chOff x="0" y="0"/>
            <a:chExt cx="4601208" cy="995765"/>
          </a:xfrm>
        </p:grpSpPr>
        <p:pic>
          <p:nvPicPr>
            <p:cNvPr id="8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sp>
          <p:nvSpPr>
            <p:cNvPr id="9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pic>
          <p:nvPicPr>
            <p:cNvPr id="9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07" name="Group"/>
          <p:cNvGrpSpPr/>
          <p:nvPr/>
        </p:nvGrpSpPr>
        <p:grpSpPr>
          <a:xfrm>
            <a:off x="23097932" y="13056000"/>
            <a:ext cx="2098868" cy="1540536"/>
            <a:chOff x="0" y="2515"/>
            <a:chExt cx="2098867" cy="1540534"/>
          </a:xfrm>
        </p:grpSpPr>
        <p:sp>
          <p:nvSpPr>
            <p:cNvPr id="905" name="31"/>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solidFill>
                    <a:srgbClr val="FFFFFF"/>
                  </a:solidFill>
                  <a:latin typeface="Arial" panose="020B0604020202020204" pitchFamily="34" charset="0"/>
                  <a:cs typeface="Arial" panose="020B0604020202020204" pitchFamily="34" charset="0"/>
                </a:rPr>
                <a:t>3</a:t>
              </a:r>
              <a:r>
                <a:rPr lang="en-US" b="0" dirty="0">
                  <a:solidFill>
                    <a:srgbClr val="FFFFFF"/>
                  </a:solidFill>
                  <a:latin typeface="Arial" panose="020B0604020202020204" pitchFamily="34" charset="0"/>
                  <a:cs typeface="Arial" panose="020B0604020202020204" pitchFamily="34" charset="0"/>
                </a:rPr>
                <a:t>3</a:t>
              </a:r>
              <a:endParaRPr b="0" dirty="0">
                <a:solidFill>
                  <a:srgbClr val="FFFFFF"/>
                </a:solidFill>
                <a:latin typeface="Arial" panose="020B0604020202020204" pitchFamily="34" charset="0"/>
                <a:cs typeface="Arial" panose="020B0604020202020204" pitchFamily="34" charset="0"/>
              </a:endParaRPr>
            </a:p>
          </p:txBody>
        </p:sp>
        <p:pic>
          <p:nvPicPr>
            <p:cNvPr id="90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08" name="Rounded Rectangle"/>
          <p:cNvSpPr/>
          <p:nvPr/>
        </p:nvSpPr>
        <p:spPr>
          <a:xfrm>
            <a:off x="3855137" y="31188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09" name="HAND…"/>
          <p:cNvSpPr txBox="1"/>
          <p:nvPr/>
        </p:nvSpPr>
        <p:spPr>
          <a:xfrm>
            <a:off x="4742997" y="3621843"/>
            <a:ext cx="3454590" cy="5642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defRPr cap="all"/>
            </a:pPr>
            <a:r>
              <a:rPr lang="pa-IN" cap="all" dirty="0"/>
              <a:t>ਹੱਥਾਂ ਦੀ ਸਫਾਈ</a:t>
            </a:r>
            <a:endParaRPr b="0" cap="all" dirty="0">
              <a:latin typeface="Arial" panose="020B0604020202020204" pitchFamily="34" charset="0"/>
              <a:cs typeface="Arial" panose="020B0604020202020204" pitchFamily="34" charset="0"/>
            </a:endParaRPr>
          </a:p>
        </p:txBody>
      </p:sp>
      <p:pic>
        <p:nvPicPr>
          <p:cNvPr id="910" name="Image"/>
          <p:cNvPicPr>
            <a:picLocks noChangeAspect="1"/>
          </p:cNvPicPr>
          <p:nvPr/>
        </p:nvPicPr>
        <p:blipFill>
          <a:blip r:embed="rId7">
            <a:extLst>
              <a:ext uri="{28A0092B-C50C-407E-A947-70E740481C1C}">
                <a14:useLocalDpi xmlns:a14="http://schemas.microsoft.com/office/drawing/2010/main" val="0"/>
              </a:ext>
            </a:extLst>
          </a:blip>
          <a:srcRect/>
          <a:stretch/>
        </p:blipFill>
        <p:spPr>
          <a:xfrm>
            <a:off x="10817336" y="2953486"/>
            <a:ext cx="2749328" cy="2749328"/>
          </a:xfrm>
          <a:prstGeom prst="rect">
            <a:avLst/>
          </a:prstGeom>
          <a:ln w="12700">
            <a:noFill/>
            <a:miter lim="400000"/>
          </a:ln>
        </p:spPr>
      </p:pic>
      <p:sp>
        <p:nvSpPr>
          <p:cNvPr id="911" name="Rounded Rectangle"/>
          <p:cNvSpPr/>
          <p:nvPr/>
        </p:nvSpPr>
        <p:spPr>
          <a:xfrm>
            <a:off x="3733437" y="65904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2" name="HAND…"/>
          <p:cNvSpPr txBox="1"/>
          <p:nvPr/>
        </p:nvSpPr>
        <p:spPr>
          <a:xfrm>
            <a:off x="3727883" y="6868603"/>
            <a:ext cx="5321534"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defRPr cap="all"/>
            </a:pPr>
            <a:r>
              <a:rPr lang="pa-IN" cap="all" dirty="0"/>
              <a:t>ਸੋਸ਼ਲ ਡਿਸਟੈਂਸਿੰਗ (ਸਮਾਜਕ ਤੌਰ ‘ਤੇ ਦੂਰੀ ਬਣਾਈ ਰੱਖਣਾ)</a:t>
            </a:r>
            <a:endParaRPr b="0" cap="all" dirty="0">
              <a:latin typeface="Arial" panose="020B0604020202020204" pitchFamily="34" charset="0"/>
              <a:cs typeface="Arial" panose="020B0604020202020204" pitchFamily="34" charset="0"/>
            </a:endParaRPr>
          </a:p>
        </p:txBody>
      </p:sp>
      <p:sp>
        <p:nvSpPr>
          <p:cNvPr id="914" name="Rounded Rectangle"/>
          <p:cNvSpPr/>
          <p:nvPr/>
        </p:nvSpPr>
        <p:spPr>
          <a:xfrm>
            <a:off x="3855139" y="4878778"/>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5" name="HAND…"/>
          <p:cNvSpPr txBox="1"/>
          <p:nvPr/>
        </p:nvSpPr>
        <p:spPr>
          <a:xfrm>
            <a:off x="3727885" y="5392503"/>
            <a:ext cx="5321534" cy="5642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defRPr cap="all"/>
            </a:pPr>
            <a:r>
              <a:rPr lang="pa-IN" cap="all" dirty="0"/>
              <a:t>ਸਾਹ ਸੰਬੰਧੀ ਸਫਾਈ</a:t>
            </a:r>
            <a:endParaRPr b="0" cap="all" dirty="0">
              <a:latin typeface="Arial" panose="020B0604020202020204" pitchFamily="34" charset="0"/>
              <a:cs typeface="Arial" panose="020B0604020202020204" pitchFamily="34" charset="0"/>
            </a:endParaRPr>
          </a:p>
        </p:txBody>
      </p:sp>
      <p:pic>
        <p:nvPicPr>
          <p:cNvPr id="916"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892951" y="5870046"/>
            <a:ext cx="2016178" cy="2749332"/>
          </a:xfrm>
          <a:prstGeom prst="rect">
            <a:avLst/>
          </a:prstGeom>
          <a:ln w="12700">
            <a:miter lim="400000"/>
          </a:ln>
        </p:spPr>
      </p:pic>
      <p:sp>
        <p:nvSpPr>
          <p:cNvPr id="917" name="Rounded Rectangle"/>
          <p:cNvSpPr/>
          <p:nvPr/>
        </p:nvSpPr>
        <p:spPr>
          <a:xfrm>
            <a:off x="3727887" y="8387200"/>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8" name="HAND…"/>
          <p:cNvSpPr txBox="1"/>
          <p:nvPr/>
        </p:nvSpPr>
        <p:spPr>
          <a:xfrm>
            <a:off x="4581613" y="8619378"/>
            <a:ext cx="3454590"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defRPr cap="all">
                <a:solidFill>
                  <a:srgbClr val="FFFFFF"/>
                </a:solidFill>
              </a:defRPr>
            </a:pPr>
            <a:r>
              <a:rPr lang="pa-IN" cap="all" dirty="0">
                <a:solidFill>
                  <a:schemeClr val="tx1"/>
                </a:solidFill>
              </a:rPr>
              <a:t>ਘਰ ਵਿੱਚ ਦੇਖਭਾਲ ਅਤੇ ਘਰ ਵਿੱਚ ਏਕਾਂਤਵਾਸ</a:t>
            </a:r>
            <a:endParaRPr b="0" cap="all" dirty="0">
              <a:solidFill>
                <a:schemeClr val="tx1"/>
              </a:solidFill>
              <a:latin typeface="Arial" panose="020B0604020202020204" pitchFamily="34" charset="0"/>
              <a:cs typeface="Arial" panose="020B0604020202020204" pitchFamily="34" charset="0"/>
            </a:endParaRPr>
          </a:p>
        </p:txBody>
      </p:sp>
      <p:pic>
        <p:nvPicPr>
          <p:cNvPr id="898"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350124" y="9003396"/>
            <a:ext cx="2749328" cy="2749332"/>
          </a:xfrm>
          <a:prstGeom prst="rect">
            <a:avLst/>
          </a:prstGeom>
          <a:ln w="12700">
            <a:miter lim="400000"/>
          </a:ln>
        </p:spPr>
      </p:pic>
      <p:sp>
        <p:nvSpPr>
          <p:cNvPr id="920" name="Rounded Rectangle"/>
          <p:cNvSpPr/>
          <p:nvPr/>
        </p:nvSpPr>
        <p:spPr>
          <a:xfrm>
            <a:off x="3727883" y="10297782"/>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21" name="HAND…"/>
          <p:cNvSpPr txBox="1"/>
          <p:nvPr/>
        </p:nvSpPr>
        <p:spPr>
          <a:xfrm>
            <a:off x="4518825" y="10801669"/>
            <a:ext cx="3454590" cy="56425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defRPr cap="all">
                <a:solidFill>
                  <a:srgbClr val="FFFFFF"/>
                </a:solidFill>
              </a:defRPr>
            </a:pPr>
            <a:r>
              <a:rPr lang="pa-IN" cap="all" dirty="0">
                <a:solidFill>
                  <a:schemeClr val="tx1"/>
                </a:solidFill>
              </a:rPr>
              <a:t>ਨਿਗਰਾਨੀ ਦੇ ਲੱਛਣ</a:t>
            </a:r>
            <a:endParaRPr b="0" cap="all" dirty="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67C2B46-1EC6-DF4E-AAFE-CEB563A01B6D}"/>
              </a:ext>
            </a:extLst>
          </p:cNvPr>
          <p:cNvGrpSpPr/>
          <p:nvPr/>
        </p:nvGrpSpPr>
        <p:grpSpPr>
          <a:xfrm>
            <a:off x="2804160" y="360444"/>
            <a:ext cx="19476720" cy="2120762"/>
            <a:chOff x="2804160" y="360443"/>
            <a:chExt cx="19476720" cy="2120761"/>
          </a:xfrm>
        </p:grpSpPr>
        <p:sp>
          <p:nvSpPr>
            <p:cNvPr id="922" name="Rounded Rectangle"/>
            <p:cNvSpPr/>
            <p:nvPr/>
          </p:nvSpPr>
          <p:spPr>
            <a:xfrm>
              <a:off x="2804160" y="360443"/>
              <a:ext cx="19476720" cy="2120761"/>
            </a:xfrm>
            <a:prstGeom prst="roundRect">
              <a:avLst>
                <a:gd name="adj" fmla="val 15567"/>
              </a:avLst>
            </a:prstGeom>
            <a:solidFill>
              <a:srgbClr val="FFFFFF"/>
            </a:solidFill>
            <a:ln w="12700">
              <a:miter lim="400000"/>
            </a:ln>
          </p:spPr>
          <p:txBody>
            <a:bodyPr lIns="0" tIns="0" rIns="0" bIns="0" anchor="ctr"/>
            <a:lstStyle/>
            <a:p>
              <a:pPr>
                <a:defRPr sz="3200">
                  <a:solidFill>
                    <a:srgbClr val="00A2FF">
                      <a:hueOff val="114395"/>
                      <a:lumOff val="-24975"/>
                    </a:srgbClr>
                  </a:solidFill>
                </a:defRPr>
              </a:pPr>
              <a:endParaRPr sz="3200" b="0" dirty="0">
                <a:solidFill>
                  <a:srgbClr val="00A2FF">
                    <a:hueOff val="114395"/>
                    <a:lumOff val="-24975"/>
                  </a:srgbClr>
                </a:solidFill>
                <a:latin typeface="Arial" panose="020B0604020202020204" pitchFamily="34" charset="0"/>
                <a:cs typeface="Arial" panose="020B0604020202020204" pitchFamily="34" charset="0"/>
              </a:endParaRPr>
            </a:p>
          </p:txBody>
        </p:sp>
        <p:sp>
          <p:nvSpPr>
            <p:cNvPr id="923" name="WHAT IS STIGMA"/>
            <p:cNvSpPr txBox="1"/>
            <p:nvPr/>
          </p:nvSpPr>
          <p:spPr>
            <a:xfrm>
              <a:off x="4101158" y="928218"/>
              <a:ext cx="16620440" cy="10259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12750">
                <a:defRPr sz="7000" cap="all">
                  <a:solidFill>
                    <a:srgbClr val="002135"/>
                  </a:solidFill>
                </a:defRPr>
              </a:lvl1pPr>
            </a:lstStyle>
            <a:p>
              <a:r>
                <a:rPr lang="pa-IN" sz="6000" dirty="0"/>
                <a:t>ਕੀ ਸੰਦੇਸ਼ ਦੇਣਾ ਹੈ ਅਤੇ ਸੰਚਾਰ ਦੇ ਪਲੇਟਫਾਰਮ</a:t>
              </a:r>
              <a:endParaRPr sz="5600" b="0" dirty="0">
                <a:latin typeface="Arial" panose="020B0604020202020204" pitchFamily="34" charset="0"/>
                <a:cs typeface="Arial" panose="020B0604020202020204" pitchFamily="34" charset="0"/>
              </a:endParaRPr>
            </a:p>
          </p:txBody>
        </p:sp>
      </p:grpSp>
      <p:sp>
        <p:nvSpPr>
          <p:cNvPr id="34" name="Rounded Rectangle">
            <a:extLst>
              <a:ext uri="{FF2B5EF4-FFF2-40B4-BE49-F238E27FC236}">
                <a16:creationId xmlns:a16="http://schemas.microsoft.com/office/drawing/2014/main" id="{40FF4620-B630-7C4A-B2BF-3B48E00F482E}"/>
              </a:ext>
            </a:extLst>
          </p:cNvPr>
          <p:cNvSpPr/>
          <p:nvPr/>
        </p:nvSpPr>
        <p:spPr>
          <a:xfrm>
            <a:off x="15207329" y="3201729"/>
            <a:ext cx="5321534" cy="889947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38" name="HAND…">
            <a:extLst>
              <a:ext uri="{FF2B5EF4-FFF2-40B4-BE49-F238E27FC236}">
                <a16:creationId xmlns:a16="http://schemas.microsoft.com/office/drawing/2014/main" id="{75B163F1-5DED-6E4A-A511-8CD089354DAC}"/>
              </a:ext>
            </a:extLst>
          </p:cNvPr>
          <p:cNvSpPr txBox="1"/>
          <p:nvPr/>
        </p:nvSpPr>
        <p:spPr>
          <a:xfrm>
            <a:off x="15451962" y="3621843"/>
            <a:ext cx="4832268" cy="730456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571500" indent="-571500" algn="l">
              <a:buFont typeface="Arial"/>
              <a:buChar char="•"/>
            </a:pPr>
            <a:r>
              <a:rPr lang="pa-IN" sz="3600" b="0" dirty="0"/>
              <a:t>ਮੋਬੀਸੋਡਸ ਸਾਂਝੇ ਕਰੋ </a:t>
            </a:r>
            <a:endParaRPr lang="en-US" sz="3600" b="0" dirty="0"/>
          </a:p>
          <a:p>
            <a:pPr marL="571500" indent="-571500" algn="l">
              <a:buFont typeface="Arial"/>
              <a:buChar char="•"/>
            </a:pPr>
            <a:r>
              <a:rPr lang="pa-IN" sz="3600" b="0" dirty="0"/>
              <a:t>ਉਚਿਤ ਸਥਾਨਾਂ ‘ਤੇ ਆਈਈਸੀ ਸਮੱਗਰੀਆਂ ਦਾ ਵਿਖਾਲਾ ਕਰੋ </a:t>
            </a:r>
            <a:endParaRPr lang="en-US" sz="3600" b="0" dirty="0"/>
          </a:p>
          <a:p>
            <a:pPr marL="571500" indent="-571500" algn="l">
              <a:buFont typeface="Arial"/>
              <a:buChar char="•"/>
            </a:pPr>
            <a:r>
              <a:rPr lang="pa-IN" sz="3600" b="0" dirty="0"/>
              <a:t>ਪ੍ਰਸਾਰ ਲਈ ਜ਼ਰੂਰੀ ਸੇਵਾਵਾਂ (ਜਿਵੇਂ ਕਿ ਕਚਰਾ ਇਕੱਠਾ ਕਰਨ ਦੀਆਂ ਵੈਨਾਂ, ਮਿਲਕ ਸਪਲਾਈ ਆਦਿ) ਦੀ ਵਰਤੋਂ ਕਰੋ। </a:t>
            </a:r>
            <a:endParaRPr lang="en-US" sz="3600" b="0" dirty="0"/>
          </a:p>
          <a:p>
            <a:pPr marL="571500" indent="-571500" algn="l">
              <a:buFont typeface="Arial"/>
              <a:buChar char="•"/>
            </a:pPr>
            <a:r>
              <a:rPr lang="pa-IN" sz="3600" b="0" dirty="0"/>
              <a:t>ਗਰੁੱਪਾਂ ‘ਤੇ ਵ੍ਹਾਟਸਐਪ ਸੁਨੇਹੇ ਸਾਂਝੇ ਕਰੋ। </a:t>
            </a:r>
            <a:endParaRPr lang="en-US" sz="3600" b="0" dirty="0"/>
          </a:p>
          <a:p>
            <a:pPr marL="571500" indent="-571500" algn="l">
              <a:buFont typeface="Arial"/>
              <a:buChar char="•"/>
            </a:pPr>
            <a:r>
              <a:rPr lang="pa-IN" sz="3600" b="0" dirty="0"/>
              <a:t>ਅਹਿਮ ਸੁਨੇਹੇ ਦੇਣ ਲਈ ਪਾਕੇਟ ਬੁੱਕ ਦੀ ਵਰਤੋਂ ਕਰੋ।</a:t>
            </a:r>
            <a:endParaRPr sz="3600" b="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009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9"/>
                                        </p:tgtEl>
                                        <p:attrNameLst>
                                          <p:attrName>style.visibility</p:attrName>
                                        </p:attrNameLst>
                                      </p:cBhvr>
                                      <p:to>
                                        <p:strVal val="visible"/>
                                      </p:to>
                                    </p:set>
                                    <p:animEffect transition="in" filter="dissolve">
                                      <p:cBhvr>
                                        <p:cTn id="12" dur="500"/>
                                        <p:tgtEl>
                                          <p:spTgt spid="909"/>
                                        </p:tgtEl>
                                      </p:cBhvr>
                                    </p:animEffect>
                                  </p:childTnLst>
                                </p:cTn>
                              </p:par>
                              <p:par>
                                <p:cTn id="13" presetID="1" presetClass="entr" presetSubtype="0" fill="hold" nodeType="withEffect">
                                  <p:stCondLst>
                                    <p:cond delay="0"/>
                                  </p:stCondLst>
                                  <p:childTnLst>
                                    <p:set>
                                      <p:cBhvr>
                                        <p:cTn id="14" dur="1" fill="hold">
                                          <p:stCondLst>
                                            <p:cond delay="0"/>
                                          </p:stCondLst>
                                        </p:cTn>
                                        <p:tgtEl>
                                          <p:spTgt spid="910"/>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908"/>
                                        </p:tgtEl>
                                        <p:attrNameLst>
                                          <p:attrName>style.visibility</p:attrName>
                                        </p:attrNameLst>
                                      </p:cBhvr>
                                      <p:to>
                                        <p:strVal val="visible"/>
                                      </p:to>
                                    </p:set>
                                    <p:animEffect transition="in" filter="dissolve">
                                      <p:cBhvr>
                                        <p:cTn id="17" dur="500"/>
                                        <p:tgtEl>
                                          <p:spTgt spid="9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5"/>
                                        </p:tgtEl>
                                        <p:attrNameLst>
                                          <p:attrName>style.visibility</p:attrName>
                                        </p:attrNameLst>
                                      </p:cBhvr>
                                      <p:to>
                                        <p:strVal val="visible"/>
                                      </p:to>
                                    </p:set>
                                    <p:animEffect transition="in" filter="dissolve">
                                      <p:cBhvr>
                                        <p:cTn id="22" dur="500"/>
                                        <p:tgtEl>
                                          <p:spTgt spid="915"/>
                                        </p:tgtEl>
                                      </p:cBhvr>
                                    </p:animEffect>
                                  </p:childTnLst>
                                </p:cTn>
                              </p:par>
                              <p:par>
                                <p:cTn id="23" presetID="9" presetClass="entr" presetSubtype="0" fill="hold" nodeType="withEffect">
                                  <p:stCondLst>
                                    <p:cond delay="0"/>
                                  </p:stCondLst>
                                  <p:childTnLst>
                                    <p:set>
                                      <p:cBhvr>
                                        <p:cTn id="24" dur="1" fill="hold">
                                          <p:stCondLst>
                                            <p:cond delay="0"/>
                                          </p:stCondLst>
                                        </p:cTn>
                                        <p:tgtEl>
                                          <p:spTgt spid="916"/>
                                        </p:tgtEl>
                                        <p:attrNameLst>
                                          <p:attrName>style.visibility</p:attrName>
                                        </p:attrNameLst>
                                      </p:cBhvr>
                                      <p:to>
                                        <p:strVal val="visible"/>
                                      </p:to>
                                    </p:set>
                                    <p:animEffect transition="in" filter="dissolve">
                                      <p:cBhvr>
                                        <p:cTn id="25" dur="500"/>
                                        <p:tgtEl>
                                          <p:spTgt spid="9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14"/>
                                        </p:tgtEl>
                                        <p:attrNameLst>
                                          <p:attrName>style.visibility</p:attrName>
                                        </p:attrNameLst>
                                      </p:cBhvr>
                                      <p:to>
                                        <p:strVal val="visible"/>
                                      </p:to>
                                    </p:set>
                                    <p:animEffect transition="in" filter="dissolve">
                                      <p:cBhvr>
                                        <p:cTn id="28" dur="500"/>
                                        <p:tgtEl>
                                          <p:spTgt spid="9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12"/>
                                        </p:tgtEl>
                                        <p:attrNameLst>
                                          <p:attrName>style.visibility</p:attrName>
                                        </p:attrNameLst>
                                      </p:cBhvr>
                                      <p:to>
                                        <p:strVal val="visible"/>
                                      </p:to>
                                    </p:set>
                                    <p:animEffect transition="in" filter="dissolve">
                                      <p:cBhvr>
                                        <p:cTn id="33" dur="500"/>
                                        <p:tgtEl>
                                          <p:spTgt spid="9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11"/>
                                        </p:tgtEl>
                                        <p:attrNameLst>
                                          <p:attrName>style.visibility</p:attrName>
                                        </p:attrNameLst>
                                      </p:cBhvr>
                                      <p:to>
                                        <p:strVal val="visible"/>
                                      </p:to>
                                    </p:set>
                                    <p:animEffect transition="in" filter="dissolve">
                                      <p:cBhvr>
                                        <p:cTn id="36" dur="500"/>
                                        <p:tgtEl>
                                          <p:spTgt spid="9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18"/>
                                        </p:tgtEl>
                                        <p:attrNameLst>
                                          <p:attrName>style.visibility</p:attrName>
                                        </p:attrNameLst>
                                      </p:cBhvr>
                                      <p:to>
                                        <p:strVal val="visible"/>
                                      </p:to>
                                    </p:set>
                                    <p:animEffect transition="in" filter="dissolve">
                                      <p:cBhvr>
                                        <p:cTn id="41" dur="500"/>
                                        <p:tgtEl>
                                          <p:spTgt spid="9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17"/>
                                        </p:tgtEl>
                                        <p:attrNameLst>
                                          <p:attrName>style.visibility</p:attrName>
                                        </p:attrNameLst>
                                      </p:cBhvr>
                                      <p:to>
                                        <p:strVal val="visible"/>
                                      </p:to>
                                    </p:set>
                                    <p:animEffect transition="in" filter="dissolve">
                                      <p:cBhvr>
                                        <p:cTn id="44" dur="500"/>
                                        <p:tgtEl>
                                          <p:spTgt spid="9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21"/>
                                        </p:tgtEl>
                                        <p:attrNameLst>
                                          <p:attrName>style.visibility</p:attrName>
                                        </p:attrNameLst>
                                      </p:cBhvr>
                                      <p:to>
                                        <p:strVal val="visible"/>
                                      </p:to>
                                    </p:set>
                                    <p:animEffect transition="in" filter="dissolve">
                                      <p:cBhvr>
                                        <p:cTn id="49" dur="500"/>
                                        <p:tgtEl>
                                          <p:spTgt spid="9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20"/>
                                        </p:tgtEl>
                                        <p:attrNameLst>
                                          <p:attrName>style.visibility</p:attrName>
                                        </p:attrNameLst>
                                      </p:cBhvr>
                                      <p:to>
                                        <p:strVal val="visible"/>
                                      </p:to>
                                    </p:set>
                                    <p:animEffect transition="in" filter="dissolve">
                                      <p:cBhvr>
                                        <p:cTn id="52" dur="500"/>
                                        <p:tgtEl>
                                          <p:spTgt spid="920"/>
                                        </p:tgtEl>
                                      </p:cBhvr>
                                    </p:animEffect>
                                  </p:childTnLst>
                                </p:cTn>
                              </p:par>
                              <p:par>
                                <p:cTn id="53" presetID="9" presetClass="entr" presetSubtype="0" fill="hold" nodeType="withEffect">
                                  <p:stCondLst>
                                    <p:cond delay="0"/>
                                  </p:stCondLst>
                                  <p:childTnLst>
                                    <p:set>
                                      <p:cBhvr>
                                        <p:cTn id="54" dur="1" fill="hold">
                                          <p:stCondLst>
                                            <p:cond delay="0"/>
                                          </p:stCondLst>
                                        </p:cTn>
                                        <p:tgtEl>
                                          <p:spTgt spid="898"/>
                                        </p:tgtEl>
                                        <p:attrNameLst>
                                          <p:attrName>style.visibility</p:attrName>
                                        </p:attrNameLst>
                                      </p:cBhvr>
                                      <p:to>
                                        <p:strVal val="visible"/>
                                      </p:to>
                                    </p:set>
                                    <p:animEffect transition="in" filter="dissolve">
                                      <p:cBhvr>
                                        <p:cTn id="55" dur="500"/>
                                        <p:tgtEl>
                                          <p:spTgt spid="89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38">
                                            <p:txEl>
                                              <p:pRg st="0" end="0"/>
                                            </p:txEl>
                                          </p:spTgt>
                                        </p:tgtEl>
                                        <p:attrNameLst>
                                          <p:attrName>style.visibility</p:attrName>
                                        </p:attrNameLst>
                                      </p:cBhvr>
                                      <p:to>
                                        <p:strVal val="visible"/>
                                      </p:to>
                                    </p:set>
                                    <p:animEffect transition="in" filter="dissolve">
                                      <p:cBhvr>
                                        <p:cTn id="65" dur="500"/>
                                        <p:tgtEl>
                                          <p:spTgt spid="38">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38">
                                            <p:txEl>
                                              <p:pRg st="1" end="1"/>
                                            </p:txEl>
                                          </p:spTgt>
                                        </p:tgtEl>
                                        <p:attrNameLst>
                                          <p:attrName>style.visibility</p:attrName>
                                        </p:attrNameLst>
                                      </p:cBhvr>
                                      <p:to>
                                        <p:strVal val="visible"/>
                                      </p:to>
                                    </p:set>
                                    <p:animEffect transition="in" filter="dissolve">
                                      <p:cBhvr>
                                        <p:cTn id="70" dur="500"/>
                                        <p:tgtEl>
                                          <p:spTgt spid="38">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38">
                                            <p:txEl>
                                              <p:pRg st="2" end="2"/>
                                            </p:txEl>
                                          </p:spTgt>
                                        </p:tgtEl>
                                        <p:attrNameLst>
                                          <p:attrName>style.visibility</p:attrName>
                                        </p:attrNameLst>
                                      </p:cBhvr>
                                      <p:to>
                                        <p:strVal val="visible"/>
                                      </p:to>
                                    </p:set>
                                    <p:animEffect transition="in" filter="dissolve">
                                      <p:cBhvr>
                                        <p:cTn id="75" dur="500"/>
                                        <p:tgtEl>
                                          <p:spTgt spid="38">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38">
                                            <p:txEl>
                                              <p:pRg st="3" end="3"/>
                                            </p:txEl>
                                          </p:spTgt>
                                        </p:tgtEl>
                                        <p:attrNameLst>
                                          <p:attrName>style.visibility</p:attrName>
                                        </p:attrNameLst>
                                      </p:cBhvr>
                                      <p:to>
                                        <p:strVal val="visible"/>
                                      </p:to>
                                    </p:set>
                                    <p:animEffect transition="in" filter="dissolve">
                                      <p:cBhvr>
                                        <p:cTn id="80" dur="500"/>
                                        <p:tgtEl>
                                          <p:spTgt spid="38">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38">
                                            <p:txEl>
                                              <p:pRg st="4" end="4"/>
                                            </p:txEl>
                                          </p:spTgt>
                                        </p:tgtEl>
                                        <p:attrNameLst>
                                          <p:attrName>style.visibility</p:attrName>
                                        </p:attrNameLst>
                                      </p:cBhvr>
                                      <p:to>
                                        <p:strVal val="visible"/>
                                      </p:to>
                                    </p:set>
                                    <p:animEffect transition="in" filter="dissolve">
                                      <p:cBhvr>
                                        <p:cTn id="8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0" animBg="1"/>
      <p:bldP spid="909" grpId="0" animBg="1"/>
      <p:bldP spid="911" grpId="0" animBg="1"/>
      <p:bldP spid="912" grpId="0" animBg="1"/>
      <p:bldP spid="914" grpId="0" animBg="1"/>
      <p:bldP spid="915" grpId="0" animBg="1"/>
      <p:bldP spid="917" grpId="0" animBg="1"/>
      <p:bldP spid="918" grpId="0" animBg="1"/>
      <p:bldP spid="920" grpId="0" animBg="1"/>
      <p:bldP spid="921"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0" name="Group"/>
          <p:cNvGrpSpPr/>
          <p:nvPr/>
        </p:nvGrpSpPr>
        <p:grpSpPr>
          <a:xfrm>
            <a:off x="300010" y="12315300"/>
            <a:ext cx="4601210" cy="995767"/>
            <a:chOff x="0" y="0"/>
            <a:chExt cx="4601208" cy="995765"/>
          </a:xfrm>
        </p:grpSpPr>
        <p:pic>
          <p:nvPicPr>
            <p:cNvPr id="92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2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2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2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2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931" name="Rounded Rectangle"/>
          <p:cNvSpPr/>
          <p:nvPr/>
        </p:nvSpPr>
        <p:spPr>
          <a:xfrm>
            <a:off x="1428416" y="2339790"/>
            <a:ext cx="22051367" cy="9975510"/>
          </a:xfrm>
          <a:prstGeom prst="roundRect">
            <a:avLst>
              <a:gd name="adj" fmla="val 1851"/>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a:solidFill>
                  <a:srgbClr val="FFFFFF"/>
                </a:solidFill>
              </a:defRPr>
            </a:pPr>
            <a:endParaRPr b="0" dirty="0">
              <a:latin typeface="Arial" panose="020B0604020202020204" pitchFamily="34" charset="0"/>
              <a:cs typeface="Arial" panose="020B0604020202020204" pitchFamily="34" charset="0"/>
            </a:endParaRPr>
          </a:p>
        </p:txBody>
      </p:sp>
      <p:sp>
        <p:nvSpPr>
          <p:cNvPr id="932" name="Always be polite. The SARS-CoV-2 virus can infect anyone, anywhere. Do not discriminate, shout, or use rude language.…"/>
          <p:cNvSpPr txBox="1"/>
          <p:nvPr/>
        </p:nvSpPr>
        <p:spPr>
          <a:xfrm>
            <a:off x="1851660" y="2873960"/>
            <a:ext cx="21246271" cy="89665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r>
              <a:rPr lang="pa-IN" sz="3200" b="0" dirty="0"/>
              <a:t>ਹਮੇਸ਼ਾਂ ਨਿਮਰ ਰਹੋ। ਕਿਸੇ ਨੂੰ ਵੀ ਇੰਫੈਕਸ਼ਨ ਹੋ ਸਕਦਾ ਹੈ, ਕੀਤੇ ਵੀ। ਭੇਦਭਾਵ ਨਾ ਕਰੋ, ਗੁੱਸਾ ਨਾ ਕਰੋ, ਜਾਂ ਰੁੱਖੀ ਭਾਸ਼ਾ ਦੀ ਵਰਤੋਂ ਨਾ ਕਰੋ। </a:t>
            </a:r>
            <a:endParaRPr lang="en-US" sz="3200" b="0" dirty="0"/>
          </a:p>
          <a:p>
            <a:pPr algn="l"/>
            <a:r>
              <a:rPr lang="pa-IN" sz="3200" b="0" dirty="0"/>
              <a:t>ਲੋਕਾਂ ਨੂੰ ਆਪਣੇ ਆਉਣ ਦਾ ਕਾਰਨ ਦੱਸੋ ਅਤੇ ਤੁਸੀਂ ਜਿਹੜੇ ਜਵਾਬ ਚਾਹੁੰਦੇ ਹੋ ਉਹਨਾਂ ਦਾ ਕੀ ਕਰੋਗੇ। ਦੱਸੋ ਕਿ ਇਹ ਹਮਾਇਤ ਹੈ ਜੋ ਸਰਕਾਰ ਸਾਰੇ ਨਾਗਰਿਕਾਂ ਨੂੰ ਦੇ ਰਹੀ ਹੈ। </a:t>
            </a:r>
            <a:endParaRPr lang="en-US" sz="3200" b="0" dirty="0"/>
          </a:p>
          <a:p>
            <a:pPr algn="l"/>
            <a:r>
              <a:rPr lang="en-US" sz="3200" b="0" dirty="0"/>
              <a:t> </a:t>
            </a:r>
          </a:p>
          <a:p>
            <a:pPr algn="l"/>
            <a:r>
              <a:rPr lang="pa-IN" sz="3200" b="0" dirty="0"/>
              <a:t>ਮਰੀਜ਼ ਤੋਂ ਸਹੀ ਜਾਣਕਾਰੀ ਪ੍ਰਾਪਤ ਕਰੋ : ਉਹਨਾਂ ਦਾ ਨਾਂਅ, ਜਨਮ ਤਾਰੀਖ, ਯਾਤਰਾ ਦੀ ਹਿਸਟਰੀ, ਲੱਛਣਾਂ ਦੀ ਸੂਚੀ, </a:t>
            </a:r>
            <a:endParaRPr lang="en-US" sz="3200" b="0" dirty="0"/>
          </a:p>
          <a:p>
            <a:pPr algn="l"/>
            <a:r>
              <a:rPr lang="pa-IN" sz="3200" b="0" dirty="0"/>
              <a:t>ਨਿਗਰਾਨੀ ਦੇ ਫਾਰਮੈਟ ਅਨੁਸਾਰ ਰਿਕਾਰਡ ਅਤੇ ਪਸਾਰਿਤ ਕਰੋ। ਜਾਣਕਾਰੀ ਨੂੰ ਸਪਸ਼ਟ ਰੂਪ ਵਿੱਚ ਲਿਖੋ। </a:t>
            </a:r>
            <a:endParaRPr lang="en-US" sz="3200" b="0" dirty="0"/>
          </a:p>
          <a:p>
            <a:pPr algn="l"/>
            <a:r>
              <a:rPr lang="pa-IN" sz="3200" b="0" dirty="0"/>
              <a:t>ਜਾਗਰੂਕ ਰਹੋ ਕਿ ਸ਼ੱਕੀ ਅਤੇ ਪੱਕੇ ਕੇਸ, ਅਤੇ ਉਹਨਾਂ ਨਾਲ ਆਏ ਕੋਈ ਮਹਿਮਾਨ ਤਣਾਓ ਵਿੱਚ ਜਾਂ ਡਰੇ ਹੋਏ ਹੋ ਸਕਦੇ ਹਨ। ਤਾਂ, ਸਭ ਤੋਂ ਮਹੱਤਵਪੂਰਨ ਗੱਲ ਜੋ ਤੁਸੀਂ ਕਰ ਸਕਦੇ ਹੋ ਉਹ ਹੈ ਉਹਨਾਂ ਦੇ ਸੁਆਲਾਂ ਅਤੇ ਚਿੰਤਾਵਾਂ ਨੂੰ ਧਿਆਨ ਨਾਲ ਸੁਣਨਾ। </a:t>
            </a:r>
            <a:endParaRPr lang="en-US" sz="3200" b="0" dirty="0"/>
          </a:p>
          <a:p>
            <a:pPr algn="l"/>
            <a:r>
              <a:rPr lang="pa-IN" sz="3200" b="0" dirty="0"/>
              <a:t>ਜਦੋਂ ਤੁਸੀਂ ਲੋਕਾਂ ਨੂੰ ਮਿਲਦੇ ਹੋ ਤਾਂ, ਸਪਰਸ਼ ਕਰਨ ਜਾਂ ਸਿੱਧੇ ਸਰੀਰਕ ਸੰਪਰਕ ਤੋਂ ਬਚੋ। ਇਹ ਕਿਸੇ ਵੀ ਤਰੀਕੇ ਨਾਲ ਫੈਲ ਸਕਦਾ ਹੈ। ਗੱਲਬਾਤ ਕਰਦੇ ਸਮੇਂ 1 ਮੀਟਰ ਤੋਂ ਵੱਧ ਦੀ ਦੂਰੀ ਬਣਾਈ ਰੱਖੋ। </a:t>
            </a:r>
            <a:endParaRPr lang="en-US" sz="3200" b="0" dirty="0"/>
          </a:p>
          <a:p>
            <a:pPr algn="l"/>
            <a:r>
              <a:rPr lang="pa-IN" sz="3200" b="0" dirty="0"/>
              <a:t>ਜੇ ਸਥਾਨ ਅਤੇ ਹਾਲਤ ਆਗਿਆ ਦਏ ਤਾਂ ਪਰਿਵਾਰ ਦੇ ਮੈਂਬਰਾਂ ਨਾਲ ਖੁੱਲ੍ਹੇ ਵਿੱਚ ਬੈਠ ਕੇ ਗੱਲਬਾਤ ਕਰਨ ਬਿਹਤਰ ਹੋਏਗਾ। </a:t>
            </a:r>
            <a:endParaRPr lang="en-US" sz="3200" b="0" dirty="0"/>
          </a:p>
          <a:p>
            <a:pPr algn="l"/>
            <a:r>
              <a:rPr lang="pa-IN" sz="3200" b="0" dirty="0"/>
              <a:t>ਸੁਆਲ ਪੁੱਛੋ ਅਤੇ ਬੇਹੱਦ ਖਾਸ ਜਵਾਬ ਪਾਓ। </a:t>
            </a:r>
            <a:endParaRPr lang="en-US" sz="3200" b="0" dirty="0"/>
          </a:p>
          <a:p>
            <a:pPr algn="l"/>
            <a:r>
              <a:rPr lang="pa-IN" sz="3200" b="0" dirty="0"/>
              <a:t>ਜਦੋਂ ਤੁਸੀਂ ਲਿਖ ਰਹੇ ਹੋ, ਤਾਂ ਯਕੀਨੀ ਬਣਾਓ ਕਿ ਤੁਹਾਡੀ ਲਿਖਾਈ ਸਪਸ਼ਟ ਹੋਏ ਅਤੇ ਮੁਕੰਮਲ ਜਾਣਕਾਰੀ (ਪਤੇ, ਨਾਂਅ, ਸੰਪਰਕ ਨੰਬਰ) ਪੜ੍ਹਨਯੋਗ ਲਿਖਾਈ ਵਿੱਚ ਹੋਏ।</a:t>
            </a:r>
            <a:endParaRPr lang="en-US" sz="3200" b="0" dirty="0"/>
          </a:p>
          <a:p>
            <a:pPr algn="l"/>
            <a:r>
              <a:rPr lang="en-US" sz="3200" b="0" dirty="0"/>
              <a:t> </a:t>
            </a:r>
          </a:p>
          <a:p>
            <a:pPr algn="l"/>
            <a:r>
              <a:rPr lang="pa-IN" sz="3200" b="0" dirty="0"/>
              <a:t>ਲੋਕਾਂ ਨੂੰ ਜੋ ਕੁਝ ਤੁਸੀਂ ਦੱਸਿਆ ਹੈ ਉਸਨੂੰ ਦੁਹਰਾਉਣ ਲਈ ਕਹਿ ਕੇ ਜਾਂਚ ਕਰੋ ਕਿ ਉਹ ਤੁਹਾਡਾ ਸੰਦੇਸ਼ ਸਮਝ ਗਏ ਹਨ। </a:t>
            </a:r>
            <a:endParaRPr lang="en-US" sz="3200" b="0" dirty="0"/>
          </a:p>
          <a:p>
            <a:pPr algn="l"/>
            <a:r>
              <a:rPr lang="pa-IN" sz="3200" b="0" dirty="0"/>
              <a:t>ਜੇ ਕੋਈ ਸੁਆਲ ਹਨ ਅਤੇ ਤੁਹਾਡੇ ਕੋਲ ਜਵਾਬ ਹਨ, ਤੁਹਾਨੂੰ ਇਹ ਭਾਈਚਾਰੇ ਦੇ ਮੈਂਬਰ ਨਾਲ ਸਾਂਝੇ ਕਰਨੇ ਚਾਹੀਦੇ ਹਨ। ਪਰ ਜੇ ਤੁਹਾਡੇ ਕੋਲ ਜਵਾਬ ਨਹੀਂ ਹੈ ਤਾਂ, ਅਜਿਹਾ ਕਹਿਣ ਤੋਂ ਨਾ ਝਿਜਕੋ। ਕੋਵਿਡ-19 ਬਾਰੇ ਹਾਲੇ ਬਹੁਤ ਕੁਝ ਜਾਣਨਾ ਬਾਕੀ ਹੈ।</a:t>
            </a:r>
            <a:endParaRPr sz="3200"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FF175A5-B046-9346-B594-75098F19E181}"/>
              </a:ext>
            </a:extLst>
          </p:cNvPr>
          <p:cNvGrpSpPr/>
          <p:nvPr/>
        </p:nvGrpSpPr>
        <p:grpSpPr>
          <a:xfrm>
            <a:off x="5284868" y="360444"/>
            <a:ext cx="13814264" cy="1223723"/>
            <a:chOff x="5284868" y="360444"/>
            <a:chExt cx="13814264" cy="1223723"/>
          </a:xfrm>
        </p:grpSpPr>
        <p:sp>
          <p:nvSpPr>
            <p:cNvPr id="933" name="Rounded Rectangle"/>
            <p:cNvSpPr/>
            <p:nvPr/>
          </p:nvSpPr>
          <p:spPr>
            <a:xfrm>
              <a:off x="5284868" y="360444"/>
              <a:ext cx="1381426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34" name="WHAT IS STIGMA"/>
            <p:cNvSpPr txBox="1"/>
            <p:nvPr/>
          </p:nvSpPr>
          <p:spPr>
            <a:xfrm>
              <a:off x="5332746" y="541238"/>
              <a:ext cx="13718507"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12750">
                <a:defRPr sz="7000" cap="all">
                  <a:solidFill>
                    <a:srgbClr val="002135"/>
                  </a:solidFill>
                </a:defRPr>
              </a:lvl1pPr>
            </a:lstStyle>
            <a:p>
              <a:r>
                <a:rPr lang="pa-IN" sz="6000" dirty="0"/>
                <a:t>ਸੰਚਾਰ (ਸੰਦੇਸ਼) : ਕਿਵੇਂ?</a:t>
              </a:r>
              <a:endParaRPr sz="6000" b="0" dirty="0">
                <a:latin typeface="Arial" panose="020B0604020202020204" pitchFamily="34" charset="0"/>
                <a:cs typeface="Arial" panose="020B0604020202020204" pitchFamily="34" charset="0"/>
              </a:endParaRPr>
            </a:p>
          </p:txBody>
        </p:sp>
      </p:grpSp>
      <p:grpSp>
        <p:nvGrpSpPr>
          <p:cNvPr id="937" name="Group"/>
          <p:cNvGrpSpPr/>
          <p:nvPr/>
        </p:nvGrpSpPr>
        <p:grpSpPr>
          <a:xfrm>
            <a:off x="23097931" y="13055999"/>
            <a:ext cx="2098868" cy="1540535"/>
            <a:chOff x="0" y="2515"/>
            <a:chExt cx="2098867" cy="1540534"/>
          </a:xfrm>
        </p:grpSpPr>
        <p:sp>
          <p:nvSpPr>
            <p:cNvPr id="935" name="31"/>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4</a:t>
              </a:r>
              <a:endParaRPr b="0" dirty="0">
                <a:latin typeface="Arial" panose="020B0604020202020204" pitchFamily="34" charset="0"/>
                <a:cs typeface="Arial" panose="020B0604020202020204" pitchFamily="34" charset="0"/>
              </a:endParaRPr>
            </a:p>
          </p:txBody>
        </p:sp>
        <p:pic>
          <p:nvPicPr>
            <p:cNvPr id="93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1"/>
                                        </p:tgtEl>
                                        <p:attrNameLst>
                                          <p:attrName>style.visibility</p:attrName>
                                        </p:attrNameLst>
                                      </p:cBhvr>
                                      <p:to>
                                        <p:strVal val="visible"/>
                                      </p:to>
                                    </p:set>
                                    <p:animEffect transition="in" filter="fade">
                                      <p:cBhvr>
                                        <p:cTn id="12" dur="500"/>
                                        <p:tgtEl>
                                          <p:spTgt spid="9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2">
                                            <p:txEl>
                                              <p:pRg st="0" end="0"/>
                                            </p:txEl>
                                          </p:spTgt>
                                        </p:tgtEl>
                                        <p:attrNameLst>
                                          <p:attrName>style.visibility</p:attrName>
                                        </p:attrNameLst>
                                      </p:cBhvr>
                                      <p:to>
                                        <p:strVal val="visible"/>
                                      </p:to>
                                    </p:set>
                                    <p:animEffect transition="in" filter="fade">
                                      <p:cBhvr>
                                        <p:cTn id="17" dur="500"/>
                                        <p:tgtEl>
                                          <p:spTgt spid="9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2">
                                            <p:txEl>
                                              <p:pRg st="1" end="1"/>
                                            </p:txEl>
                                          </p:spTgt>
                                        </p:tgtEl>
                                        <p:attrNameLst>
                                          <p:attrName>style.visibility</p:attrName>
                                        </p:attrNameLst>
                                      </p:cBhvr>
                                      <p:to>
                                        <p:strVal val="visible"/>
                                      </p:to>
                                    </p:set>
                                    <p:animEffect transition="in" filter="fade">
                                      <p:cBhvr>
                                        <p:cTn id="22" dur="500"/>
                                        <p:tgtEl>
                                          <p:spTgt spid="9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2">
                                            <p:txEl>
                                              <p:pRg st="2" end="2"/>
                                            </p:txEl>
                                          </p:spTgt>
                                        </p:tgtEl>
                                        <p:attrNameLst>
                                          <p:attrName>style.visibility</p:attrName>
                                        </p:attrNameLst>
                                      </p:cBhvr>
                                      <p:to>
                                        <p:strVal val="visible"/>
                                      </p:to>
                                    </p:set>
                                    <p:animEffect transition="in" filter="fade">
                                      <p:cBhvr>
                                        <p:cTn id="27" dur="500"/>
                                        <p:tgtEl>
                                          <p:spTgt spid="93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32">
                                            <p:txEl>
                                              <p:pRg st="3" end="3"/>
                                            </p:txEl>
                                          </p:spTgt>
                                        </p:tgtEl>
                                        <p:attrNameLst>
                                          <p:attrName>style.visibility</p:attrName>
                                        </p:attrNameLst>
                                      </p:cBhvr>
                                      <p:to>
                                        <p:strVal val="visible"/>
                                      </p:to>
                                    </p:set>
                                    <p:animEffect transition="in" filter="fade">
                                      <p:cBhvr>
                                        <p:cTn id="32" dur="500"/>
                                        <p:tgtEl>
                                          <p:spTgt spid="93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2">
                                            <p:txEl>
                                              <p:pRg st="4" end="4"/>
                                            </p:txEl>
                                          </p:spTgt>
                                        </p:tgtEl>
                                        <p:attrNameLst>
                                          <p:attrName>style.visibility</p:attrName>
                                        </p:attrNameLst>
                                      </p:cBhvr>
                                      <p:to>
                                        <p:strVal val="visible"/>
                                      </p:to>
                                    </p:set>
                                    <p:animEffect transition="in" filter="fade">
                                      <p:cBhvr>
                                        <p:cTn id="37" dur="500"/>
                                        <p:tgtEl>
                                          <p:spTgt spid="93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2">
                                            <p:txEl>
                                              <p:pRg st="5" end="5"/>
                                            </p:txEl>
                                          </p:spTgt>
                                        </p:tgtEl>
                                        <p:attrNameLst>
                                          <p:attrName>style.visibility</p:attrName>
                                        </p:attrNameLst>
                                      </p:cBhvr>
                                      <p:to>
                                        <p:strVal val="visible"/>
                                      </p:to>
                                    </p:set>
                                    <p:animEffect transition="in" filter="fade">
                                      <p:cBhvr>
                                        <p:cTn id="42" dur="500"/>
                                        <p:tgtEl>
                                          <p:spTgt spid="93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2">
                                            <p:txEl>
                                              <p:pRg st="6" end="6"/>
                                            </p:txEl>
                                          </p:spTgt>
                                        </p:tgtEl>
                                        <p:attrNameLst>
                                          <p:attrName>style.visibility</p:attrName>
                                        </p:attrNameLst>
                                      </p:cBhvr>
                                      <p:to>
                                        <p:strVal val="visible"/>
                                      </p:to>
                                    </p:set>
                                    <p:animEffect transition="in" filter="fade">
                                      <p:cBhvr>
                                        <p:cTn id="47" dur="500"/>
                                        <p:tgtEl>
                                          <p:spTgt spid="93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32">
                                            <p:txEl>
                                              <p:pRg st="7" end="7"/>
                                            </p:txEl>
                                          </p:spTgt>
                                        </p:tgtEl>
                                        <p:attrNameLst>
                                          <p:attrName>style.visibility</p:attrName>
                                        </p:attrNameLst>
                                      </p:cBhvr>
                                      <p:to>
                                        <p:strVal val="visible"/>
                                      </p:to>
                                    </p:set>
                                    <p:animEffect transition="in" filter="fade">
                                      <p:cBhvr>
                                        <p:cTn id="52" dur="500"/>
                                        <p:tgtEl>
                                          <p:spTgt spid="93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32">
                                            <p:txEl>
                                              <p:pRg st="8" end="8"/>
                                            </p:txEl>
                                          </p:spTgt>
                                        </p:tgtEl>
                                        <p:attrNameLst>
                                          <p:attrName>style.visibility</p:attrName>
                                        </p:attrNameLst>
                                      </p:cBhvr>
                                      <p:to>
                                        <p:strVal val="visible"/>
                                      </p:to>
                                    </p:set>
                                    <p:animEffect transition="in" filter="fade">
                                      <p:cBhvr>
                                        <p:cTn id="57" dur="500"/>
                                        <p:tgtEl>
                                          <p:spTgt spid="93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32">
                                            <p:txEl>
                                              <p:pRg st="9" end="9"/>
                                            </p:txEl>
                                          </p:spTgt>
                                        </p:tgtEl>
                                        <p:attrNameLst>
                                          <p:attrName>style.visibility</p:attrName>
                                        </p:attrNameLst>
                                      </p:cBhvr>
                                      <p:to>
                                        <p:strVal val="visible"/>
                                      </p:to>
                                    </p:set>
                                    <p:animEffect transition="in" filter="fade">
                                      <p:cBhvr>
                                        <p:cTn id="62" dur="500"/>
                                        <p:tgtEl>
                                          <p:spTgt spid="932">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32">
                                            <p:txEl>
                                              <p:pRg st="10" end="10"/>
                                            </p:txEl>
                                          </p:spTgt>
                                        </p:tgtEl>
                                        <p:attrNameLst>
                                          <p:attrName>style.visibility</p:attrName>
                                        </p:attrNameLst>
                                      </p:cBhvr>
                                      <p:to>
                                        <p:strVal val="visible"/>
                                      </p:to>
                                    </p:set>
                                    <p:animEffect transition="in" filter="fade">
                                      <p:cBhvr>
                                        <p:cTn id="67" dur="500"/>
                                        <p:tgtEl>
                                          <p:spTgt spid="932">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32">
                                            <p:txEl>
                                              <p:pRg st="11" end="11"/>
                                            </p:txEl>
                                          </p:spTgt>
                                        </p:tgtEl>
                                        <p:attrNameLst>
                                          <p:attrName>style.visibility</p:attrName>
                                        </p:attrNameLst>
                                      </p:cBhvr>
                                      <p:to>
                                        <p:strVal val="visible"/>
                                      </p:to>
                                    </p:set>
                                    <p:animEffect transition="in" filter="fade">
                                      <p:cBhvr>
                                        <p:cTn id="72" dur="500"/>
                                        <p:tgtEl>
                                          <p:spTgt spid="932">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32">
                                            <p:txEl>
                                              <p:pRg st="12" end="12"/>
                                            </p:txEl>
                                          </p:spTgt>
                                        </p:tgtEl>
                                        <p:attrNameLst>
                                          <p:attrName>style.visibility</p:attrName>
                                        </p:attrNameLst>
                                      </p:cBhvr>
                                      <p:to>
                                        <p:strVal val="visible"/>
                                      </p:to>
                                    </p:set>
                                    <p:animEffect transition="in" filter="fade">
                                      <p:cBhvr>
                                        <p:cTn id="77" dur="500"/>
                                        <p:tgtEl>
                                          <p:spTgt spid="93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0" animBg="1"/>
      <p:bldP spid="932"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6" name="Group"/>
          <p:cNvGrpSpPr/>
          <p:nvPr/>
        </p:nvGrpSpPr>
        <p:grpSpPr>
          <a:xfrm>
            <a:off x="300010" y="12315300"/>
            <a:ext cx="4601210" cy="995767"/>
            <a:chOff x="0" y="0"/>
            <a:chExt cx="4601208" cy="995765"/>
          </a:xfrm>
        </p:grpSpPr>
        <p:pic>
          <p:nvPicPr>
            <p:cNvPr id="94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4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4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4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4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49" name="Group"/>
          <p:cNvGrpSpPr/>
          <p:nvPr/>
        </p:nvGrpSpPr>
        <p:grpSpPr>
          <a:xfrm>
            <a:off x="23097931" y="13055999"/>
            <a:ext cx="2098868" cy="1540535"/>
            <a:chOff x="0" y="2515"/>
            <a:chExt cx="2098867" cy="1540534"/>
          </a:xfrm>
        </p:grpSpPr>
        <p:sp>
          <p:nvSpPr>
            <p:cNvPr id="947" name="33"/>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5</a:t>
              </a:r>
              <a:endParaRPr b="0" dirty="0">
                <a:latin typeface="Arial" panose="020B0604020202020204" pitchFamily="34" charset="0"/>
                <a:cs typeface="Arial" panose="020B0604020202020204" pitchFamily="34" charset="0"/>
              </a:endParaRPr>
            </a:p>
          </p:txBody>
        </p:sp>
        <p:pic>
          <p:nvPicPr>
            <p:cNvPr id="94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50" name="Rounded Rectangle"/>
          <p:cNvSpPr/>
          <p:nvPr/>
        </p:nvSpPr>
        <p:spPr>
          <a:xfrm>
            <a:off x="356187" y="493280"/>
            <a:ext cx="7489940"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1" name="mask management"/>
          <p:cNvSpPr txBox="1"/>
          <p:nvPr/>
        </p:nvSpPr>
        <p:spPr>
          <a:xfrm>
            <a:off x="2109558" y="576639"/>
            <a:ext cx="4276812"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r>
              <a:rPr lang="pa-IN" sz="6000" dirty="0"/>
              <a:t>ਮਾਸਕ ਪ੍ਰਬੰਧਨ</a:t>
            </a:r>
            <a:endParaRPr sz="6000" b="0" dirty="0">
              <a:latin typeface="Arial" panose="020B0604020202020204" pitchFamily="34" charset="0"/>
              <a:cs typeface="Arial" panose="020B0604020202020204" pitchFamily="34" charset="0"/>
            </a:endParaRPr>
          </a:p>
        </p:txBody>
      </p:sp>
      <p:sp>
        <p:nvSpPr>
          <p:cNvPr id="952" name="Rounded Rectangle"/>
          <p:cNvSpPr/>
          <p:nvPr/>
        </p:nvSpPr>
        <p:spPr>
          <a:xfrm>
            <a:off x="8035101" y="462445"/>
            <a:ext cx="15722042" cy="5407414"/>
          </a:xfrm>
          <a:prstGeom prst="roundRect">
            <a:avLst>
              <a:gd name="adj" fmla="val 392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5" name="Use a Mask Correctly:…"/>
          <p:cNvSpPr txBox="1"/>
          <p:nvPr/>
        </p:nvSpPr>
        <p:spPr>
          <a:xfrm>
            <a:off x="9095973" y="1315927"/>
            <a:ext cx="14001958" cy="354968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r>
              <a:rPr lang="pa-IN" sz="3200" dirty="0"/>
              <a:t>ਮਾਸਕ ਦਾ ਸਹੀ ਤਰ੍ਹਾਂ ਇਸਤੇਮਾਲ ਕਰੋ :</a:t>
            </a:r>
            <a:endParaRPr lang="en-US" sz="3200" dirty="0"/>
          </a:p>
          <a:p>
            <a:pPr algn="l"/>
            <a:r>
              <a:rPr lang="pa-IN" sz="3200" b="0" dirty="0"/>
              <a:t>ਪਲੀਟਸ ਨੂੰ ਖੋਲ੍ਹੋ, ਚਿਹਰਾ ਹੇਠਾਂ ਵੱਲ ਕਰਦੇ ਹੋਏ, ਨੱਕ, ਮੂੰਹ ਅਤੇ ਠੋਡੀ ‘ਤੇ ਲਗਾਓ। </a:t>
            </a:r>
            <a:endParaRPr lang="en-US" sz="3200" b="0" dirty="0"/>
          </a:p>
          <a:p>
            <a:pPr algn="l"/>
            <a:r>
              <a:rPr lang="pa-IN" sz="3200" b="0" dirty="0"/>
              <a:t>ਨੋਜ਼ ਪੀਸ ਨੂੰ ਨੋਜ਼-ਬ੍ਰਿਜ ‘ਤੇ ਫਿੱਟ ਕਰੋ। ਤਣੀਆਂ ਬੰਨ੍ਹੋ ਉਪਰੀ ਸਟ੍ਰਿੰਗ ਨੂੰ - ਸਿਰ ਦੇ ਉੱਪਰ ਕੰਨਾਂ ਤੋਂ ਉੱਪਰ ਬੰਨ੍ਹੋ ਅਤੇ ਹੇਠਲੀ ਸਟ੍ਰਿੰਗ ਗਰਦਨ ਦੇ ਪਿੱਛੇ ਬੰਨ੍ਹੋ। </a:t>
            </a:r>
            <a:endParaRPr lang="en-US" sz="3200" b="0" dirty="0"/>
          </a:p>
          <a:p>
            <a:pPr algn="l"/>
            <a:r>
              <a:rPr lang="pa-IN" sz="3200" b="0" dirty="0"/>
              <a:t>ਮਾਸਕ ਦੇ ਦੋਹਾਂ ਪਾਸਿਆਂ ‘ਤੇ ਕੋਈ ਵਕਫ਼ਾ ਨਾਂ ਛੱਡੋ, ਫਿੱਟ ਕਰਨ ਲਈ ਐਡਜਸਟ ਕਰੋ। </a:t>
            </a:r>
            <a:endParaRPr lang="en-US" sz="3200" b="0" dirty="0"/>
          </a:p>
          <a:p>
            <a:pPr algn="l"/>
            <a:r>
              <a:rPr lang="pa-IN" sz="3200" b="0" dirty="0"/>
              <a:t>ਮਾਸਕ ਨੂੰ ਥੱਲੇ ਨਾਂ ਖਿੱਚੋ ਜਾਂ ਗਰਦਨ ਤੋਂ ਹੇਠਾਂ ਨਾ ਲਟਕਾਓ। </a:t>
            </a:r>
            <a:endParaRPr lang="en-US" sz="3200" b="0" dirty="0"/>
          </a:p>
          <a:p>
            <a:pPr algn="l"/>
            <a:r>
              <a:rPr lang="pa-IN" sz="3200" b="0" dirty="0"/>
              <a:t>ਮਾਸਕ ਦੇ ਗਿੱਲਾ /ਨਮ ਹੋਣ ‘ਤੇ, 6-8 ਘੰਟਿਆਂ ਬਾਅਦ ਨਵੇਂ ਸਾਫ਼, ਸੁੱਕੇ ਮਾਸਕ ਨਾਲ ਬਦਲ ਦਿਓ।</a:t>
            </a:r>
            <a:endParaRPr sz="3200" b="0" dirty="0">
              <a:ln w="3175">
                <a:noFill/>
              </a:ln>
              <a:latin typeface="Arial" panose="020B0604020202020204" pitchFamily="34" charset="0"/>
              <a:cs typeface="Arial" panose="020B0604020202020204" pitchFamily="34" charset="0"/>
            </a:endParaRPr>
          </a:p>
        </p:txBody>
      </p:sp>
      <p:sp>
        <p:nvSpPr>
          <p:cNvPr id="953" name="Rounded Rectangle"/>
          <p:cNvSpPr/>
          <p:nvPr/>
        </p:nvSpPr>
        <p:spPr>
          <a:xfrm>
            <a:off x="8035102" y="6206254"/>
            <a:ext cx="15720054" cy="6989992"/>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sp>
        <p:nvSpPr>
          <p:cNvPr id="956" name="Removing and Disposing the Mask…"/>
          <p:cNvSpPr txBox="1"/>
          <p:nvPr/>
        </p:nvSpPr>
        <p:spPr>
          <a:xfrm>
            <a:off x="8498279" y="6693581"/>
            <a:ext cx="15009324" cy="551945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r>
              <a:rPr lang="pa-IN" sz="3200" dirty="0"/>
              <a:t>ਮਾਸਕ ਨੂੰ ਹਟਾਉਣਾ ਅਤੇ ਨਿਪਟਾਰਾ ਕਰਨਾ </a:t>
            </a:r>
            <a:endParaRPr lang="en-US" sz="3200" dirty="0"/>
          </a:p>
          <a:p>
            <a:pPr algn="l"/>
            <a:r>
              <a:rPr lang="pa-IN" sz="3200" b="0" dirty="0"/>
              <a:t>ਇੱਕ ਵਾਰ ਇਸਤੇਮਾਲ ਕੀਤੇ ਜਾਣ ਵਾਲੇ ਮਾਸਕ ਦੀ ਮੁੜ ਵਰਤੋਂ ਨਾ ਕਰੋ। </a:t>
            </a:r>
            <a:endParaRPr lang="en-US" sz="3200" b="0" dirty="0"/>
          </a:p>
          <a:p>
            <a:pPr algn="l"/>
            <a:r>
              <a:rPr lang="pa-IN" sz="3200" b="0" dirty="0"/>
              <a:t>ਹਟਾਉਣ ਸਮੇਂ ਮਾਸਕ ਦੀਆਂ ਹੋਰ ਸਤਿਹਾਂ ਨੂੰ ਨਾ ਛੋਹੋ। </a:t>
            </a:r>
            <a:endParaRPr lang="en-US" sz="3200" b="0" dirty="0"/>
          </a:p>
          <a:p>
            <a:pPr algn="l"/>
            <a:r>
              <a:rPr lang="pa-IN" sz="3200" b="0" dirty="0"/>
              <a:t>ਮਾਸਕ ਨੂੰ ਹਟਾਉਣ ਲਈ ਪਹਿਲਾਂ ਹੇਠਲੀ ਤਣੀ ਖੋਲ੍ਹੋ ਅਤੇ ਉਪਰਲੀ ਤਣੀ ਅਤੇ ਮਾਸਕ ਨੂੰ ਉਪਰਲੀਆਂ ਤਣੀਆਂ ਨੂੰ ਫੜਦੇ ਹੋਏ ਸੰਭਾਲੋ। ਹੋਰ ਸਤਿਹਾਂ ਸੰਭਵ ਤੌਰ ‘ਤੇ ਦੂਸ਼ਿਤ ਹੋ ਸਕਦੀਆਂ ਹਨ। </a:t>
            </a:r>
            <a:endParaRPr lang="en-US" sz="3200" b="0" dirty="0"/>
          </a:p>
          <a:p>
            <a:pPr algn="l"/>
            <a:r>
              <a:rPr lang="pa-IN" sz="3200" b="0" dirty="0"/>
              <a:t>ਉਚਿਤ ਤਕਨੀਕ ਦੀ ਵਰਤੋਂ ਕਰਦੇ ਹੋਏ ਮਾਸਕ ਹਟਾਓ (ਯਾਨੀ ਕਿ ਇਸਨੂੰ ਸਾਹਮਣੇ ਤੋਂ ਨਾ ਛੋਹੋ ਪਰ ਲੇਸ ਨੂੰ ਪਿੱਛੋਂ ਹਟਾਓ।)</a:t>
            </a:r>
            <a:endParaRPr lang="en-US" sz="3200" b="0" dirty="0"/>
          </a:p>
          <a:p>
            <a:pPr algn="l"/>
            <a:r>
              <a:rPr lang="pa-IN" sz="3200" b="0" dirty="0"/>
              <a:t>ਹਟਾਉਣ ਮਗਰੋਂ ਜਾਂ ਜਦੋਂ ਵੀ ਕਦੇ ਤੁਸੀਂ ਵਰਤੇ ਗਏ ਮਾਸਕ ਨੂੰ ਗਲਤੀ ਨਾਲ ਛੂਹ ਲਓ, ਤਾਂ 70% ਅਲਕੋਹਲ-ਅਧਾਰਤ ਹੈਂਡ ਰਬ ਦੀ ਵਰਤੋਂ ਕਰਦੇ ਹੋਏ ਜਾਂ 40 ਸੈਕਿੰਡ ਲਈ ਸਾਬਣ ਅਤੇ ਪਾਣੀ ਨਾਲ ਧੋ ਕੇ ਹੱਥ ਸਾਫ਼ ਕਰੋ। </a:t>
            </a:r>
            <a:endParaRPr lang="en-US" sz="3200" b="0" dirty="0"/>
          </a:p>
          <a:p>
            <a:pPr algn="l"/>
            <a:r>
              <a:rPr lang="pa-IN" sz="3200" b="0" dirty="0"/>
              <a:t>ਇੱਕ ਵਾਰ ਵਰਤੇ ਜਾਣ ਵਾਲੇ ਮਾਸਕ ਨੂੰ ਹਰੇਕ ਵਰਤੋਂ ਤੋਂ ਬਾਅਦ ਹਟਾ ਦਿਓ ਅਤੇ ਹਟਾਉਣ ਦੇ ਫ਼ੌਰਨ ਬਾਅਦ ਉਹਨਾਂ ਦਾ ਨਿਪਟਾਰਾ ਕਰ ਦਿਓ।</a:t>
            </a:r>
            <a:endParaRPr sz="3200" b="0" dirty="0">
              <a:ln w="3175">
                <a:noFill/>
              </a:ln>
              <a:solidFill>
                <a:sysClr val="windowText" lastClr="000000"/>
              </a:solidFill>
              <a:latin typeface="Arial" panose="020B0604020202020204" pitchFamily="34" charset="0"/>
              <a:cs typeface="Arial" panose="020B0604020202020204" pitchFamily="34" charset="0"/>
            </a:endParaRPr>
          </a:p>
        </p:txBody>
      </p:sp>
      <p:sp>
        <p:nvSpPr>
          <p:cNvPr id="954" name="Use a mask if and only when:…"/>
          <p:cNvSpPr txBox="1"/>
          <p:nvPr/>
        </p:nvSpPr>
        <p:spPr>
          <a:xfrm>
            <a:off x="683005" y="5435806"/>
            <a:ext cx="6771085" cy="354968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r>
              <a:rPr lang="pa-IN" sz="3200" dirty="0"/>
              <a:t>ਮਾਸਕ ਦੀ ਸਿਰਫ਼ ਤਾਂ ਹੀ ਵਰਤੋਂ ਕਰੋ ਜਦੋਂ:</a:t>
            </a:r>
            <a:endParaRPr lang="en-US" sz="3200" dirty="0"/>
          </a:p>
          <a:p>
            <a:pPr marL="457200" indent="-457200" algn="l">
              <a:buFont typeface="Arial"/>
              <a:buChar char="•"/>
            </a:pPr>
            <a:r>
              <a:rPr lang="pa-IN" sz="3200" b="0" dirty="0"/>
              <a:t>ਤੁਹਾਨੂੰ ਬੁਖਾਰ, ਖਾਂਸੀ ਜਾਂ ਸਾਹ ਲੈਣ ਵਿੱਚ ਤਕਲੀਫ਼ ਹੋਏ </a:t>
            </a:r>
            <a:endParaRPr lang="en-US" sz="3200" b="0" dirty="0"/>
          </a:p>
          <a:p>
            <a:pPr marL="457200" indent="-457200" algn="l">
              <a:buFont typeface="Arial"/>
              <a:buChar char="•"/>
            </a:pPr>
            <a:r>
              <a:rPr lang="pa-IN" sz="3200" b="0" dirty="0"/>
              <a:t>ਤੁਸੀਂ ਕਿਸੇ ਸਿਹਤ ਸੰਭਾਲ ਕੇਂਦਰ ਜਾਂਦੇ ਹੋ। </a:t>
            </a:r>
            <a:endParaRPr lang="en-US" sz="3200" b="0" dirty="0"/>
          </a:p>
          <a:p>
            <a:pPr marL="457200" indent="-457200" algn="l">
              <a:buFont typeface="Arial"/>
              <a:buChar char="•"/>
            </a:pPr>
            <a:r>
              <a:rPr lang="pa-IN" sz="3200" b="0" dirty="0"/>
              <a:t>ਤੁਸੀਂ ਕਿਸੇ ਬੀਮਾਰ ਵਿਅਕਤੀ ਦੀ ਦੇਖਭਾਲ ਕਰ ਰਹੇ ਹੋ। </a:t>
            </a:r>
            <a:endParaRPr lang="en-US" sz="3200" b="0" dirty="0"/>
          </a:p>
          <a:p>
            <a:pPr marL="457200" indent="-457200" algn="l">
              <a:buFont typeface="Arial"/>
              <a:buChar char="•"/>
            </a:pPr>
            <a:r>
              <a:rPr lang="pa-IN" sz="3200" b="0" dirty="0"/>
              <a:t>ਜਦੋਂ ਸੰਪਰਕ ਦਾ ਪਤਾ ਲਾਇਆ ਜਾ ਰਿਹਾ ਹੋਏ।</a:t>
            </a:r>
            <a:endParaRPr sz="3200" b="0" dirty="0">
              <a:ln w="3175">
                <a:noFill/>
              </a:ln>
              <a:latin typeface="Arial" panose="020B0604020202020204" pitchFamily="34" charset="0"/>
              <a:cs typeface="Arial" panose="020B0604020202020204" pitchFamily="34" charset="0"/>
            </a:endParaRPr>
          </a:p>
        </p:txBody>
      </p:sp>
      <p:pic>
        <p:nvPicPr>
          <p:cNvPr id="957" name="Image" descr="Image"/>
          <p:cNvPicPr>
            <a:picLocks noChangeAspect="1"/>
          </p:cNvPicPr>
          <p:nvPr/>
        </p:nvPicPr>
        <p:blipFill>
          <a:blip r:embed="rId7"/>
          <a:stretch>
            <a:fillRect/>
          </a:stretch>
        </p:blipFill>
        <p:spPr>
          <a:xfrm>
            <a:off x="645496" y="1924069"/>
            <a:ext cx="3145434" cy="3145435"/>
          </a:xfrm>
          <a:prstGeom prst="rect">
            <a:avLst/>
          </a:prstGeom>
          <a:ln w="12700">
            <a:miter lim="400000"/>
          </a:ln>
        </p:spPr>
      </p:pic>
      <p:pic>
        <p:nvPicPr>
          <p:cNvPr id="958" name="Image" descr="Image"/>
          <p:cNvPicPr>
            <a:picLocks noChangeAspect="1"/>
          </p:cNvPicPr>
          <p:nvPr/>
        </p:nvPicPr>
        <p:blipFill>
          <a:blip r:embed="rId8"/>
          <a:stretch>
            <a:fillRect/>
          </a:stretch>
        </p:blipFill>
        <p:spPr>
          <a:xfrm>
            <a:off x="4620000" y="1924069"/>
            <a:ext cx="3145435" cy="3145435"/>
          </a:xfrm>
          <a:prstGeom prst="rect">
            <a:avLst/>
          </a:prstGeom>
          <a:ln w="12700">
            <a:miter lim="400000"/>
          </a:ln>
        </p:spPr>
      </p:pic>
      <p:pic>
        <p:nvPicPr>
          <p:cNvPr id="959" name="Image" descr="Image"/>
          <p:cNvPicPr>
            <a:picLocks noChangeAspect="1"/>
          </p:cNvPicPr>
          <p:nvPr/>
        </p:nvPicPr>
        <p:blipFill>
          <a:blip r:embed="rId9"/>
          <a:stretch>
            <a:fillRect/>
          </a:stretch>
        </p:blipFill>
        <p:spPr>
          <a:xfrm>
            <a:off x="2218213" y="9045560"/>
            <a:ext cx="3633995" cy="3004307"/>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fade">
                                      <p:cBhvr>
                                        <p:cTn id="7" dur="500"/>
                                        <p:tgtEl>
                                          <p:spTgt spid="9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500"/>
                                        <p:tgtEl>
                                          <p:spTgt spid="951"/>
                                        </p:tgtEl>
                                      </p:cBhvr>
                                    </p:animEffect>
                                  </p:childTnLst>
                                </p:cTn>
                              </p:par>
                              <p:par>
                                <p:cTn id="11" presetID="10" presetClass="entr" presetSubtype="0" fill="hold" nodeType="withEffect">
                                  <p:stCondLst>
                                    <p:cond delay="0"/>
                                  </p:stCondLst>
                                  <p:childTnLst>
                                    <p:set>
                                      <p:cBhvr>
                                        <p:cTn id="12" dur="1" fill="hold">
                                          <p:stCondLst>
                                            <p:cond delay="0"/>
                                          </p:stCondLst>
                                        </p:cTn>
                                        <p:tgtEl>
                                          <p:spTgt spid="957"/>
                                        </p:tgtEl>
                                        <p:attrNameLst>
                                          <p:attrName>style.visibility</p:attrName>
                                        </p:attrNameLst>
                                      </p:cBhvr>
                                      <p:to>
                                        <p:strVal val="visible"/>
                                      </p:to>
                                    </p:set>
                                    <p:animEffect transition="in" filter="fade">
                                      <p:cBhvr>
                                        <p:cTn id="13" dur="500"/>
                                        <p:tgtEl>
                                          <p:spTgt spid="957"/>
                                        </p:tgtEl>
                                      </p:cBhvr>
                                    </p:animEffect>
                                  </p:childTnLst>
                                </p:cTn>
                              </p:par>
                              <p:par>
                                <p:cTn id="14" presetID="10" presetClass="entr" presetSubtype="0" fill="hold" nodeType="withEffect">
                                  <p:stCondLst>
                                    <p:cond delay="0"/>
                                  </p:stCondLst>
                                  <p:childTnLst>
                                    <p:set>
                                      <p:cBhvr>
                                        <p:cTn id="15" dur="1" fill="hold">
                                          <p:stCondLst>
                                            <p:cond delay="0"/>
                                          </p:stCondLst>
                                        </p:cTn>
                                        <p:tgtEl>
                                          <p:spTgt spid="958"/>
                                        </p:tgtEl>
                                        <p:attrNameLst>
                                          <p:attrName>style.visibility</p:attrName>
                                        </p:attrNameLst>
                                      </p:cBhvr>
                                      <p:to>
                                        <p:strVal val="visible"/>
                                      </p:to>
                                    </p:set>
                                    <p:animEffect transition="in" filter="fade">
                                      <p:cBhvr>
                                        <p:cTn id="16" dur="500"/>
                                        <p:tgtEl>
                                          <p:spTgt spid="9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4">
                                            <p:bg/>
                                          </p:spTgt>
                                        </p:tgtEl>
                                        <p:attrNameLst>
                                          <p:attrName>style.visibility</p:attrName>
                                        </p:attrNameLst>
                                      </p:cBhvr>
                                      <p:to>
                                        <p:strVal val="visible"/>
                                      </p:to>
                                    </p:set>
                                    <p:animEffect transition="in" filter="fade">
                                      <p:cBhvr>
                                        <p:cTn id="21" dur="500"/>
                                        <p:tgtEl>
                                          <p:spTgt spid="95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54">
                                            <p:txEl>
                                              <p:pRg st="0" end="0"/>
                                            </p:txEl>
                                          </p:spTgt>
                                        </p:tgtEl>
                                        <p:attrNameLst>
                                          <p:attrName>style.visibility</p:attrName>
                                        </p:attrNameLst>
                                      </p:cBhvr>
                                      <p:to>
                                        <p:strVal val="visible"/>
                                      </p:to>
                                    </p:set>
                                    <p:animEffect transition="in" filter="fade">
                                      <p:cBhvr>
                                        <p:cTn id="26" dur="500"/>
                                        <p:tgtEl>
                                          <p:spTgt spid="95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54">
                                            <p:txEl>
                                              <p:pRg st="1" end="1"/>
                                            </p:txEl>
                                          </p:spTgt>
                                        </p:tgtEl>
                                        <p:attrNameLst>
                                          <p:attrName>style.visibility</p:attrName>
                                        </p:attrNameLst>
                                      </p:cBhvr>
                                      <p:to>
                                        <p:strVal val="visible"/>
                                      </p:to>
                                    </p:set>
                                    <p:animEffect transition="in" filter="fade">
                                      <p:cBhvr>
                                        <p:cTn id="31" dur="500"/>
                                        <p:tgtEl>
                                          <p:spTgt spid="95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54">
                                            <p:txEl>
                                              <p:pRg st="2" end="2"/>
                                            </p:txEl>
                                          </p:spTgt>
                                        </p:tgtEl>
                                        <p:attrNameLst>
                                          <p:attrName>style.visibility</p:attrName>
                                        </p:attrNameLst>
                                      </p:cBhvr>
                                      <p:to>
                                        <p:strVal val="visible"/>
                                      </p:to>
                                    </p:set>
                                    <p:animEffect transition="in" filter="fade">
                                      <p:cBhvr>
                                        <p:cTn id="36" dur="500"/>
                                        <p:tgtEl>
                                          <p:spTgt spid="95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54">
                                            <p:txEl>
                                              <p:pRg st="3" end="3"/>
                                            </p:txEl>
                                          </p:spTgt>
                                        </p:tgtEl>
                                        <p:attrNameLst>
                                          <p:attrName>style.visibility</p:attrName>
                                        </p:attrNameLst>
                                      </p:cBhvr>
                                      <p:to>
                                        <p:strVal val="visible"/>
                                      </p:to>
                                    </p:set>
                                    <p:animEffect transition="in" filter="fade">
                                      <p:cBhvr>
                                        <p:cTn id="41" dur="500"/>
                                        <p:tgtEl>
                                          <p:spTgt spid="95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54">
                                            <p:txEl>
                                              <p:pRg st="4" end="4"/>
                                            </p:txEl>
                                          </p:spTgt>
                                        </p:tgtEl>
                                        <p:attrNameLst>
                                          <p:attrName>style.visibility</p:attrName>
                                        </p:attrNameLst>
                                      </p:cBhvr>
                                      <p:to>
                                        <p:strVal val="visible"/>
                                      </p:to>
                                    </p:set>
                                    <p:animEffect transition="in" filter="fade">
                                      <p:cBhvr>
                                        <p:cTn id="46" dur="500"/>
                                        <p:tgtEl>
                                          <p:spTgt spid="954">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959"/>
                                        </p:tgtEl>
                                        <p:attrNameLst>
                                          <p:attrName>style.visibility</p:attrName>
                                        </p:attrNameLst>
                                      </p:cBhvr>
                                      <p:to>
                                        <p:strVal val="visible"/>
                                      </p:to>
                                    </p:set>
                                    <p:animEffect transition="in" filter="fade">
                                      <p:cBhvr>
                                        <p:cTn id="49" dur="500"/>
                                        <p:tgtEl>
                                          <p:spTgt spid="95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52"/>
                                        </p:tgtEl>
                                        <p:attrNameLst>
                                          <p:attrName>style.visibility</p:attrName>
                                        </p:attrNameLst>
                                      </p:cBhvr>
                                      <p:to>
                                        <p:strVal val="visible"/>
                                      </p:to>
                                    </p:set>
                                    <p:animEffect transition="in" filter="fade">
                                      <p:cBhvr>
                                        <p:cTn id="54" dur="500"/>
                                        <p:tgtEl>
                                          <p:spTgt spid="9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5">
                                            <p:bg/>
                                          </p:spTgt>
                                        </p:tgtEl>
                                        <p:attrNameLst>
                                          <p:attrName>style.visibility</p:attrName>
                                        </p:attrNameLst>
                                      </p:cBhvr>
                                      <p:to>
                                        <p:strVal val="visible"/>
                                      </p:to>
                                    </p:set>
                                    <p:animEffect transition="in" filter="fade">
                                      <p:cBhvr>
                                        <p:cTn id="59" dur="500"/>
                                        <p:tgtEl>
                                          <p:spTgt spid="955">
                                            <p:bg/>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55">
                                            <p:txEl>
                                              <p:pRg st="0" end="0"/>
                                            </p:txEl>
                                          </p:spTgt>
                                        </p:tgtEl>
                                        <p:attrNameLst>
                                          <p:attrName>style.visibility</p:attrName>
                                        </p:attrNameLst>
                                      </p:cBhvr>
                                      <p:to>
                                        <p:strVal val="visible"/>
                                      </p:to>
                                    </p:set>
                                    <p:animEffect transition="in" filter="fade">
                                      <p:cBhvr>
                                        <p:cTn id="64" dur="500"/>
                                        <p:tgtEl>
                                          <p:spTgt spid="95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55">
                                            <p:txEl>
                                              <p:pRg st="1" end="1"/>
                                            </p:txEl>
                                          </p:spTgt>
                                        </p:tgtEl>
                                        <p:attrNameLst>
                                          <p:attrName>style.visibility</p:attrName>
                                        </p:attrNameLst>
                                      </p:cBhvr>
                                      <p:to>
                                        <p:strVal val="visible"/>
                                      </p:to>
                                    </p:set>
                                    <p:animEffect transition="in" filter="fade">
                                      <p:cBhvr>
                                        <p:cTn id="69" dur="500"/>
                                        <p:tgtEl>
                                          <p:spTgt spid="955">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55">
                                            <p:txEl>
                                              <p:pRg st="2" end="2"/>
                                            </p:txEl>
                                          </p:spTgt>
                                        </p:tgtEl>
                                        <p:attrNameLst>
                                          <p:attrName>style.visibility</p:attrName>
                                        </p:attrNameLst>
                                      </p:cBhvr>
                                      <p:to>
                                        <p:strVal val="visible"/>
                                      </p:to>
                                    </p:set>
                                    <p:animEffect transition="in" filter="fade">
                                      <p:cBhvr>
                                        <p:cTn id="74" dur="500"/>
                                        <p:tgtEl>
                                          <p:spTgt spid="955">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55">
                                            <p:txEl>
                                              <p:pRg st="3" end="3"/>
                                            </p:txEl>
                                          </p:spTgt>
                                        </p:tgtEl>
                                        <p:attrNameLst>
                                          <p:attrName>style.visibility</p:attrName>
                                        </p:attrNameLst>
                                      </p:cBhvr>
                                      <p:to>
                                        <p:strVal val="visible"/>
                                      </p:to>
                                    </p:set>
                                    <p:animEffect transition="in" filter="fade">
                                      <p:cBhvr>
                                        <p:cTn id="79" dur="500"/>
                                        <p:tgtEl>
                                          <p:spTgt spid="955">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55">
                                            <p:txEl>
                                              <p:pRg st="4" end="4"/>
                                            </p:txEl>
                                          </p:spTgt>
                                        </p:tgtEl>
                                        <p:attrNameLst>
                                          <p:attrName>style.visibility</p:attrName>
                                        </p:attrNameLst>
                                      </p:cBhvr>
                                      <p:to>
                                        <p:strVal val="visible"/>
                                      </p:to>
                                    </p:set>
                                    <p:animEffect transition="in" filter="fade">
                                      <p:cBhvr>
                                        <p:cTn id="84" dur="500"/>
                                        <p:tgtEl>
                                          <p:spTgt spid="955">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955">
                                            <p:txEl>
                                              <p:pRg st="5" end="5"/>
                                            </p:txEl>
                                          </p:spTgt>
                                        </p:tgtEl>
                                        <p:attrNameLst>
                                          <p:attrName>style.visibility</p:attrName>
                                        </p:attrNameLst>
                                      </p:cBhvr>
                                      <p:to>
                                        <p:strVal val="visible"/>
                                      </p:to>
                                    </p:set>
                                    <p:animEffect transition="in" filter="fade">
                                      <p:cBhvr>
                                        <p:cTn id="89" dur="500"/>
                                        <p:tgtEl>
                                          <p:spTgt spid="955">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53"/>
                                        </p:tgtEl>
                                        <p:attrNameLst>
                                          <p:attrName>style.visibility</p:attrName>
                                        </p:attrNameLst>
                                      </p:cBhvr>
                                      <p:to>
                                        <p:strVal val="visible"/>
                                      </p:to>
                                    </p:set>
                                    <p:animEffect transition="in" filter="fade">
                                      <p:cBhvr>
                                        <p:cTn id="94" dur="500"/>
                                        <p:tgtEl>
                                          <p:spTgt spid="9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56">
                                            <p:bg/>
                                          </p:spTgt>
                                        </p:tgtEl>
                                        <p:attrNameLst>
                                          <p:attrName>style.visibility</p:attrName>
                                        </p:attrNameLst>
                                      </p:cBhvr>
                                      <p:to>
                                        <p:strVal val="visible"/>
                                      </p:to>
                                    </p:set>
                                    <p:animEffect transition="in" filter="fade">
                                      <p:cBhvr>
                                        <p:cTn id="99" dur="500"/>
                                        <p:tgtEl>
                                          <p:spTgt spid="956">
                                            <p:bg/>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956">
                                            <p:txEl>
                                              <p:pRg st="0" end="0"/>
                                            </p:txEl>
                                          </p:spTgt>
                                        </p:tgtEl>
                                        <p:attrNameLst>
                                          <p:attrName>style.visibility</p:attrName>
                                        </p:attrNameLst>
                                      </p:cBhvr>
                                      <p:to>
                                        <p:strVal val="visible"/>
                                      </p:to>
                                    </p:set>
                                    <p:animEffect transition="in" filter="fade">
                                      <p:cBhvr>
                                        <p:cTn id="104" dur="500"/>
                                        <p:tgtEl>
                                          <p:spTgt spid="956">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56">
                                            <p:txEl>
                                              <p:pRg st="1" end="1"/>
                                            </p:txEl>
                                          </p:spTgt>
                                        </p:tgtEl>
                                        <p:attrNameLst>
                                          <p:attrName>style.visibility</p:attrName>
                                        </p:attrNameLst>
                                      </p:cBhvr>
                                      <p:to>
                                        <p:strVal val="visible"/>
                                      </p:to>
                                    </p:set>
                                    <p:animEffect transition="in" filter="fade">
                                      <p:cBhvr>
                                        <p:cTn id="109" dur="500"/>
                                        <p:tgtEl>
                                          <p:spTgt spid="956">
                                            <p:txEl>
                                              <p:pRg st="1" end="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956">
                                            <p:txEl>
                                              <p:pRg st="2" end="2"/>
                                            </p:txEl>
                                          </p:spTgt>
                                        </p:tgtEl>
                                        <p:attrNameLst>
                                          <p:attrName>style.visibility</p:attrName>
                                        </p:attrNameLst>
                                      </p:cBhvr>
                                      <p:to>
                                        <p:strVal val="visible"/>
                                      </p:to>
                                    </p:set>
                                    <p:animEffect transition="in" filter="fade">
                                      <p:cBhvr>
                                        <p:cTn id="114" dur="500"/>
                                        <p:tgtEl>
                                          <p:spTgt spid="956">
                                            <p:txEl>
                                              <p:pRg st="2" end="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56">
                                            <p:txEl>
                                              <p:pRg st="3" end="3"/>
                                            </p:txEl>
                                          </p:spTgt>
                                        </p:tgtEl>
                                        <p:attrNameLst>
                                          <p:attrName>style.visibility</p:attrName>
                                        </p:attrNameLst>
                                      </p:cBhvr>
                                      <p:to>
                                        <p:strVal val="visible"/>
                                      </p:to>
                                    </p:set>
                                    <p:animEffect transition="in" filter="fade">
                                      <p:cBhvr>
                                        <p:cTn id="119" dur="500"/>
                                        <p:tgtEl>
                                          <p:spTgt spid="956">
                                            <p:txEl>
                                              <p:pRg st="3" end="3"/>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956">
                                            <p:txEl>
                                              <p:pRg st="4" end="4"/>
                                            </p:txEl>
                                          </p:spTgt>
                                        </p:tgtEl>
                                        <p:attrNameLst>
                                          <p:attrName>style.visibility</p:attrName>
                                        </p:attrNameLst>
                                      </p:cBhvr>
                                      <p:to>
                                        <p:strVal val="visible"/>
                                      </p:to>
                                    </p:set>
                                    <p:animEffect transition="in" filter="fade">
                                      <p:cBhvr>
                                        <p:cTn id="124" dur="500"/>
                                        <p:tgtEl>
                                          <p:spTgt spid="956">
                                            <p:txEl>
                                              <p:pRg st="4" end="4"/>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56">
                                            <p:txEl>
                                              <p:pRg st="5" end="5"/>
                                            </p:txEl>
                                          </p:spTgt>
                                        </p:tgtEl>
                                        <p:attrNameLst>
                                          <p:attrName>style.visibility</p:attrName>
                                        </p:attrNameLst>
                                      </p:cBhvr>
                                      <p:to>
                                        <p:strVal val="visible"/>
                                      </p:to>
                                    </p:set>
                                    <p:animEffect transition="in" filter="fade">
                                      <p:cBhvr>
                                        <p:cTn id="129" dur="500"/>
                                        <p:tgtEl>
                                          <p:spTgt spid="956">
                                            <p:txEl>
                                              <p:pRg st="5" end="5"/>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56">
                                            <p:txEl>
                                              <p:pRg st="6" end="6"/>
                                            </p:txEl>
                                          </p:spTgt>
                                        </p:tgtEl>
                                        <p:attrNameLst>
                                          <p:attrName>style.visibility</p:attrName>
                                        </p:attrNameLst>
                                      </p:cBhvr>
                                      <p:to>
                                        <p:strVal val="visible"/>
                                      </p:to>
                                    </p:set>
                                    <p:animEffect transition="in" filter="fade">
                                      <p:cBhvr>
                                        <p:cTn id="134" dur="500"/>
                                        <p:tgtEl>
                                          <p:spTgt spid="9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P spid="952" grpId="0" animBg="1"/>
      <p:bldP spid="955" grpId="0" uiExpand="1" build="p" bldLvl="2" animBg="1"/>
      <p:bldP spid="953" grpId="0" animBg="1"/>
      <p:bldP spid="956" grpId="0" uiExpand="1" build="p" bldLvl="2" animBg="1"/>
      <p:bldP spid="954" grpId="0" uiExpand="1" build="p" bldLvl="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4C1DBD-713E-2B4B-8A35-2614FE92400C}"/>
              </a:ext>
            </a:extLst>
          </p:cNvPr>
          <p:cNvGrpSpPr/>
          <p:nvPr/>
        </p:nvGrpSpPr>
        <p:grpSpPr>
          <a:xfrm>
            <a:off x="764228" y="2325654"/>
            <a:ext cx="10480690" cy="9413665"/>
            <a:chOff x="764228" y="2325654"/>
            <a:chExt cx="10480690" cy="9413665"/>
          </a:xfrm>
        </p:grpSpPr>
        <p:sp>
          <p:nvSpPr>
            <p:cNvPr id="971" name="Rounded Rectangle"/>
            <p:cNvSpPr/>
            <p:nvPr/>
          </p:nvSpPr>
          <p:spPr>
            <a:xfrm>
              <a:off x="764228" y="4663440"/>
              <a:ext cx="10480690" cy="7075879"/>
            </a:xfrm>
            <a:prstGeom prst="roundRect">
              <a:avLst>
                <a:gd name="adj" fmla="val 394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E6AF2FA-B7DE-D649-A0C4-BBD93646819A}"/>
                </a:ext>
              </a:extLst>
            </p:cNvPr>
            <p:cNvGrpSpPr/>
            <p:nvPr/>
          </p:nvGrpSpPr>
          <p:grpSpPr>
            <a:xfrm>
              <a:off x="1090954" y="2325654"/>
              <a:ext cx="8748147" cy="2139902"/>
              <a:chOff x="1090954" y="2325654"/>
              <a:chExt cx="8748147" cy="2139902"/>
            </a:xfrm>
          </p:grpSpPr>
          <p:pic>
            <p:nvPicPr>
              <p:cNvPr id="977"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2164" y="2463132"/>
                <a:ext cx="2776937" cy="2002424"/>
              </a:xfrm>
              <a:prstGeom prst="rect">
                <a:avLst/>
              </a:prstGeom>
              <a:ln w="12700">
                <a:miter lim="400000"/>
              </a:ln>
            </p:spPr>
          </p:pic>
          <p:sp>
            <p:nvSpPr>
              <p:cNvPr id="980" name="Line"/>
              <p:cNvSpPr/>
              <p:nvPr/>
            </p:nvSpPr>
            <p:spPr>
              <a:xfrm flipH="1" flipV="1">
                <a:off x="6004574" y="2681683"/>
                <a:ext cx="7606" cy="14831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pic>
            <p:nvPicPr>
              <p:cNvPr id="982" name="Picture 2" descr="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954" y="2325654"/>
                <a:ext cx="2833681" cy="2002424"/>
              </a:xfrm>
              <a:prstGeom prst="rect">
                <a:avLst/>
              </a:prstGeom>
              <a:ln w="12700">
                <a:miter lim="400000"/>
              </a:ln>
            </p:spPr>
          </p:pic>
        </p:grpSp>
      </p:grpSp>
      <p:grpSp>
        <p:nvGrpSpPr>
          <p:cNvPr id="966" name="Group"/>
          <p:cNvGrpSpPr/>
          <p:nvPr/>
        </p:nvGrpSpPr>
        <p:grpSpPr>
          <a:xfrm>
            <a:off x="300010" y="12315300"/>
            <a:ext cx="4601210" cy="995767"/>
            <a:chOff x="0" y="0"/>
            <a:chExt cx="4601208" cy="995765"/>
          </a:xfrm>
        </p:grpSpPr>
        <p:pic>
          <p:nvPicPr>
            <p:cNvPr id="961"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62"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6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6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65"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69" name="Group"/>
          <p:cNvGrpSpPr/>
          <p:nvPr/>
        </p:nvGrpSpPr>
        <p:grpSpPr>
          <a:xfrm>
            <a:off x="23097931" y="13055999"/>
            <a:ext cx="2098868" cy="1540535"/>
            <a:chOff x="0" y="2515"/>
            <a:chExt cx="2098867" cy="1540534"/>
          </a:xfrm>
        </p:grpSpPr>
        <p:sp>
          <p:nvSpPr>
            <p:cNvPr id="967" name="34"/>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6</a:t>
              </a:r>
              <a:endParaRPr b="0" dirty="0">
                <a:latin typeface="Arial" panose="020B0604020202020204" pitchFamily="34" charset="0"/>
                <a:cs typeface="Arial" panose="020B0604020202020204" pitchFamily="34" charset="0"/>
              </a:endParaRPr>
            </a:p>
          </p:txBody>
        </p:sp>
        <p:pic>
          <p:nvPicPr>
            <p:cNvPr id="96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sp>
        <p:nvSpPr>
          <p:cNvPr id="970" name="precaution and safety measure for FLW"/>
          <p:cNvSpPr txBox="1"/>
          <p:nvPr/>
        </p:nvSpPr>
        <p:spPr>
          <a:xfrm>
            <a:off x="1192401" y="-3023193"/>
            <a:ext cx="102657" cy="795089"/>
          </a:xfrm>
          <a:prstGeom prst="rect">
            <a:avLst/>
          </a:prstGeom>
          <a:ln w="12700">
            <a:miter lim="400000"/>
          </a:ln>
        </p:spPr>
        <p:txBody>
          <a:bodyPr wrap="none" lIns="50800" tIns="50800" rIns="50800" bIns="50800">
            <a:spAutoFit/>
          </a:bodyPr>
          <a:lstStyle/>
          <a:p>
            <a:pPr algn="l">
              <a:defRPr sz="4500" b="0">
                <a:solidFill>
                  <a:srgbClr val="005180"/>
                </a:solidFill>
                <a:effectLst>
                  <a:outerShdw blurRad="38100" dist="19050" dir="2700000" rotWithShape="0">
                    <a:srgbClr val="000000">
                      <a:alpha val="40000"/>
                    </a:srgbClr>
                  </a:outerShdw>
                </a:effectLst>
              </a:defRPr>
            </a:pPr>
            <a:endParaRPr b="0" dirty="0">
              <a:latin typeface="Arial" panose="020B0604020202020204" pitchFamily="34" charset="0"/>
              <a:cs typeface="Arial" panose="020B0604020202020204" pitchFamily="34" charset="0"/>
            </a:endParaRPr>
          </a:p>
        </p:txBody>
      </p:sp>
      <p:sp>
        <p:nvSpPr>
          <p:cNvPr id="973" name="When moving around the  community"/>
          <p:cNvSpPr txBox="1"/>
          <p:nvPr/>
        </p:nvSpPr>
        <p:spPr>
          <a:xfrm>
            <a:off x="1192401" y="4865899"/>
            <a:ext cx="8878884" cy="61042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cap="all"/>
            </a:lvl1pPr>
          </a:lstStyle>
          <a:p>
            <a:r>
              <a:rPr lang="pa-IN" sz="3600" dirty="0"/>
              <a:t>ਸਮੂਹ ਵਿੱਚ ਘੁੰਮਣ ਦੌਰਾਨ</a:t>
            </a:r>
            <a:endParaRPr lang="en-US" sz="3600" dirty="0"/>
          </a:p>
        </p:txBody>
      </p:sp>
      <p:sp>
        <p:nvSpPr>
          <p:cNvPr id="975" name="Maintain distance of at least 1 meter from people when you are communicating…"/>
          <p:cNvSpPr txBox="1"/>
          <p:nvPr/>
        </p:nvSpPr>
        <p:spPr>
          <a:xfrm>
            <a:off x="1125285" y="5930906"/>
            <a:ext cx="9865773" cy="45345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57200" indent="-457200" algn="l">
              <a:buFont typeface="Arial"/>
              <a:buChar char="•"/>
            </a:pPr>
            <a:r>
              <a:rPr lang="pa-IN" sz="3200" b="0" dirty="0"/>
              <a:t>ਗੱਲਬਾਤ ਕਰਦੇ ਸਮੇਂ ਲੋਕਾਂ ਤੋਂ ਘੱਟੋ ਘੱਟ 1 ਮੀਟਰ ਦੀ  ਦੂਰੀ ਬਣਾਈ ਰੱਖੋ। </a:t>
            </a:r>
            <a:endParaRPr lang="en-US" sz="3200" b="0" dirty="0"/>
          </a:p>
          <a:p>
            <a:pPr marL="457200" indent="-457200" algn="l">
              <a:buFont typeface="Arial"/>
              <a:buChar char="•"/>
            </a:pPr>
            <a:r>
              <a:rPr lang="pa-IN" sz="3200" b="0" dirty="0"/>
              <a:t>ਆਪਣੇ ਚਿਹਰੇ ਨੂੰ ਢੱਕਣ ਲਈ ਤਿੰਨ ਪਰਤਾਂ ਵਾਲਾ ਮਾਸਕ ਵਰਤੋ। ਯਕੀਨੀ ਬਣਾਓ ਕਿ ਇਹ ਸਹੀ ਢੰਗ ਨਾਲ ਪਾਇਆ ਗਿਆ ਹੈ (ਸੰਪਰਕ ਦਾ ਪਤਾ ਲਾਉਣ ਸਮੇਂ) </a:t>
            </a:r>
            <a:endParaRPr lang="en-US" sz="3200" b="0" dirty="0"/>
          </a:p>
          <a:p>
            <a:pPr marL="457200" indent="-457200" algn="l">
              <a:buFont typeface="Arial"/>
              <a:buChar char="•"/>
            </a:pPr>
            <a:r>
              <a:rPr lang="pa-IN" sz="3200" b="0" dirty="0"/>
              <a:t>ਸਾਰੇ ਸਮੇਂ ਆਪਣੇ ਚਿਹਰੇ (ਅੱਖਾਂ, ਨੱਕ ਅਤੇ ਮੂੰਹ) ਨੂੰ ਸਪਰਸ਼ ਕਰਨ ਤੋਂ ਗੁਰੇਜ਼ ਕਰੋ। </a:t>
            </a:r>
            <a:endParaRPr lang="en-US" sz="3200" b="0" dirty="0"/>
          </a:p>
          <a:p>
            <a:pPr marL="457200" indent="-457200" algn="l">
              <a:buFont typeface="Arial"/>
              <a:buChar char="•"/>
            </a:pPr>
            <a:r>
              <a:rPr lang="pa-IN" sz="3200" b="0" dirty="0"/>
              <a:t>ਆਪਣੇ ਹੱਥ ਨੂੰ ਸਾਬਣ ਅਤੇ ਪਾਣੀ ਨਾਲ ਧੋਵੋ </a:t>
            </a:r>
            <a:endParaRPr lang="en-US" sz="3200" b="0" dirty="0"/>
          </a:p>
          <a:p>
            <a:pPr marL="457200" indent="-457200" algn="l">
              <a:buFont typeface="Arial"/>
              <a:buChar char="•"/>
            </a:pPr>
            <a:r>
              <a:rPr lang="pa-IN" sz="3200" b="0" dirty="0"/>
              <a:t>ਛੂਹਣ ਜਾਂ ਸਿੱਧੇ ਸਰੀਰਕ ਸੰਪਰਕ ਤੋਂ ਬਚੋ।</a:t>
            </a:r>
            <a:endParaRPr sz="3200" b="0" dirty="0">
              <a:latin typeface="Arial" panose="020B0604020202020204" pitchFamily="34" charset="0"/>
              <a:cs typeface="Arial" panose="020B0604020202020204" pitchFamily="34" charset="0"/>
            </a:endParaRPr>
          </a:p>
        </p:txBody>
      </p:sp>
      <p:sp>
        <p:nvSpPr>
          <p:cNvPr id="972" name="Rounded Rectangle"/>
          <p:cNvSpPr/>
          <p:nvPr/>
        </p:nvSpPr>
        <p:spPr>
          <a:xfrm>
            <a:off x="12871146" y="4465556"/>
            <a:ext cx="10748625" cy="7273763"/>
          </a:xfrm>
          <a:prstGeom prst="roundRect">
            <a:avLst>
              <a:gd name="adj" fmla="val 3942"/>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74" name="Immediately on reaching home"/>
          <p:cNvSpPr txBox="1"/>
          <p:nvPr/>
        </p:nvSpPr>
        <p:spPr>
          <a:xfrm>
            <a:off x="13523015" y="4827640"/>
            <a:ext cx="8046861" cy="61042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cap="all">
                <a:solidFill>
                  <a:srgbClr val="FFFFFF"/>
                </a:solidFill>
              </a:defRPr>
            </a:lvl1pPr>
          </a:lstStyle>
          <a:p>
            <a:r>
              <a:rPr lang="pa-IN" sz="3600" dirty="0">
                <a:solidFill>
                  <a:schemeClr val="tx1"/>
                </a:solidFill>
              </a:rPr>
              <a:t>ਘਰ ਪਹੁੰਚਣ ਦੇ ਫ਼ੌਰਨ ਬਾਅਦ</a:t>
            </a:r>
            <a:endParaRPr sz="3600" b="0" dirty="0">
              <a:solidFill>
                <a:schemeClr val="tx1"/>
              </a:solidFill>
              <a:latin typeface="Arial" panose="020B0604020202020204" pitchFamily="34" charset="0"/>
              <a:cs typeface="Arial" panose="020B0604020202020204" pitchFamily="34" charset="0"/>
            </a:endParaRPr>
          </a:p>
        </p:txBody>
      </p:sp>
      <p:sp>
        <p:nvSpPr>
          <p:cNvPr id="976" name="Carefully remove and dispose off your face mask by soaking in bleach solution and then throwing it in a covered dustbin. (See: MASK MANAGEMENT).…"/>
          <p:cNvSpPr txBox="1"/>
          <p:nvPr/>
        </p:nvSpPr>
        <p:spPr>
          <a:xfrm>
            <a:off x="13103330" y="5847405"/>
            <a:ext cx="10088969" cy="551945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57200" indent="-457200" algn="l">
              <a:buFont typeface="Arial"/>
              <a:buChar char="•"/>
            </a:pPr>
            <a:r>
              <a:rPr lang="pa-IN" sz="3200" b="0" dirty="0"/>
              <a:t>ਸਾਵਧਾਨੀ ਨਾਲ ਆਪਣਾ ਫੇਸ ਮਾਸਕ ਹਟਾਓ ਅਤੇ ਫਿਰ ਇਸਨੂੰ ਬਲੀਚ ਦੇ ਘੋਲ ਵਿੱਚ ਡੁੱਬੋ ਕੇ ਅਤੇ ਢੱਕਣ ਵਾਲੇ ਕਚਰੇ ਦੇ ਡੱਬੇ ਵਿੱਚ ਸੁੱਟ ਕੇ ਇਸਦਾ ਨਿਪਟਾਰਾ ਕਰੋ। (ਦੇਖੋ : ਮਾਸਕ ਪ੍ਰਬੰਧਨ)</a:t>
            </a:r>
            <a:endParaRPr lang="en-US" sz="3200" b="0" dirty="0"/>
          </a:p>
          <a:p>
            <a:pPr marL="457200" indent="-457200" algn="l">
              <a:buFont typeface="Arial"/>
              <a:buChar char="•"/>
            </a:pPr>
            <a:r>
              <a:rPr lang="pa-IN" sz="3200" b="0" dirty="0"/>
              <a:t>ਕਿਸੇ ਹੋਰ ਚੀਜ਼ ਨੂੰ ਛੂਹਣ ਤੋਂ ਪਹਿਲਾਂ ਆਪਣੇ ਹੱਥ ਸਾਬਣ ਅਤੇ ਪਾਣੀ ਨਾਲ ਧੋਵੋ ਜਾਂ ਅਲਕੋਹਲ ਅਧਾਰਤ ਹੈਂਡ-ਸੈਨੇਟਾਇਜ਼ਰ ਨਾਲ ਸਾਫ਼ ਕਰੋ। </a:t>
            </a:r>
            <a:endParaRPr lang="en-US" sz="3200" b="0" dirty="0"/>
          </a:p>
          <a:p>
            <a:pPr marL="457200" indent="-457200" algn="l">
              <a:buFont typeface="Arial"/>
              <a:buChar char="•"/>
            </a:pPr>
            <a:r>
              <a:rPr lang="pa-IN" sz="3200" b="0" dirty="0"/>
              <a:t>ਆਪਣੀਆਂ ਚੀਜ਼ਾਂ ਜਿਵੇਂ ਕਿ ਤੁਹਾਡਾ ਪਰਸ ਅਤੇ ਮੋਬਾਈਲ ਨੂੰ ਘਰ ਵਿੱਚ ਬਣੇ ਡਿਸਇੰਫੈਕਟੈਂਟ (ਘਰੇਲੂ ਬਲੀਚ ਦੇ 4 ਚਮੱਚ 4 ਕੱਪ ਪਾਣੀ ਵਿੱਚ) ਨਾਲ ਸਾਫ਼ ਕਰੋ। </a:t>
            </a:r>
            <a:endParaRPr lang="en-US" sz="3200" b="0" dirty="0"/>
          </a:p>
          <a:p>
            <a:pPr marL="457200" indent="-457200" algn="l">
              <a:buFont typeface="Arial"/>
              <a:buChar char="•"/>
            </a:pPr>
            <a:r>
              <a:rPr lang="pa-IN" sz="3200" b="0" dirty="0"/>
              <a:t>ਜੇ ਤੁਹਾਨੂੰ ਬੁਖਾਰ, ਖਾਂਸੀ ਜਾਂ ਸਾਹ ਲੈਣ ਵਿੱਚ ਤਕਲੀਫ ਹੈ ਤਾਂ ਫ਼ੌਰਨ ਨਜ਼ਦੀਕੀ ਸਰਕਾਰੀ ਸਹੂਲਤ ਜਾਂ ਜ਼ਿਲਾ ਨਿਗਰਾਨੀ ਆਫ਼ੀਸਰ ਨੂੰ ਰਿਪੋਰਟ ਕਰੋ।</a:t>
            </a:r>
            <a:endParaRPr sz="3200" b="0" dirty="0">
              <a:solidFill>
                <a:sysClr val="windowText" lastClr="0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C9478B6-EC6B-D346-AAE4-69CC92E1AE9C}"/>
              </a:ext>
            </a:extLst>
          </p:cNvPr>
          <p:cNvGrpSpPr/>
          <p:nvPr/>
        </p:nvGrpSpPr>
        <p:grpSpPr>
          <a:xfrm>
            <a:off x="15019019" y="2240656"/>
            <a:ext cx="6743701" cy="1924154"/>
            <a:chOff x="14475497" y="2240655"/>
            <a:chExt cx="8474500" cy="3137560"/>
          </a:xfrm>
        </p:grpSpPr>
        <p:pic>
          <p:nvPicPr>
            <p:cNvPr id="978"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475497" y="2547778"/>
              <a:ext cx="1906312" cy="2830437"/>
            </a:xfrm>
            <a:prstGeom prst="rect">
              <a:avLst/>
            </a:prstGeom>
            <a:ln w="12700">
              <a:miter lim="400000"/>
            </a:ln>
          </p:spPr>
        </p:pic>
        <p:pic>
          <p:nvPicPr>
            <p:cNvPr id="979"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16330" y="2240655"/>
              <a:ext cx="2933667" cy="2894862"/>
            </a:xfrm>
            <a:prstGeom prst="rect">
              <a:avLst/>
            </a:prstGeom>
            <a:ln w="12700">
              <a:miter lim="400000"/>
            </a:ln>
          </p:spPr>
        </p:pic>
        <p:sp>
          <p:nvSpPr>
            <p:cNvPr id="981" name="Line"/>
            <p:cNvSpPr/>
            <p:nvPr/>
          </p:nvSpPr>
          <p:spPr>
            <a:xfrm flipV="1">
              <a:off x="18245457" y="2681683"/>
              <a:ext cx="2" cy="25626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BF90417A-D84D-8443-9FED-0797517830D8}"/>
              </a:ext>
            </a:extLst>
          </p:cNvPr>
          <p:cNvGrpSpPr/>
          <p:nvPr/>
        </p:nvGrpSpPr>
        <p:grpSpPr>
          <a:xfrm>
            <a:off x="2281469" y="333597"/>
            <a:ext cx="19821062" cy="1223723"/>
            <a:chOff x="2281469" y="333597"/>
            <a:chExt cx="19821062" cy="1223723"/>
          </a:xfrm>
        </p:grpSpPr>
        <p:sp>
          <p:nvSpPr>
            <p:cNvPr id="983" name="Rounded Rectangle"/>
            <p:cNvSpPr/>
            <p:nvPr/>
          </p:nvSpPr>
          <p:spPr>
            <a:xfrm>
              <a:off x="2281469" y="333597"/>
              <a:ext cx="19821062"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84" name="WHAT IS STIGMA"/>
            <p:cNvSpPr txBox="1"/>
            <p:nvPr/>
          </p:nvSpPr>
          <p:spPr>
            <a:xfrm>
              <a:off x="2329347" y="432498"/>
              <a:ext cx="1972530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12750">
                <a:defRPr sz="6000" cap="all">
                  <a:solidFill>
                    <a:srgbClr val="002135"/>
                  </a:solidFill>
                </a:defRPr>
              </a:lvl1pPr>
            </a:lstStyle>
            <a:p>
              <a:r>
                <a:rPr lang="pa-IN" dirty="0"/>
                <a:t>ਐਫ ਐਲ ਡਬਲਿਊ ਲਈ ਸਾਵਧਾਨੀ ਅਤੇ ਸੁਰੱਖਿਆ ਕਾਰਵਾਈ</a:t>
              </a:r>
              <a:endParaRPr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3"/>
                                        </p:tgtEl>
                                        <p:attrNameLst>
                                          <p:attrName>style.visibility</p:attrName>
                                        </p:attrNameLst>
                                      </p:cBhvr>
                                      <p:to>
                                        <p:strVal val="visible"/>
                                      </p:to>
                                    </p:set>
                                    <p:animEffect transition="in" filter="fade">
                                      <p:cBhvr>
                                        <p:cTn id="17" dur="500"/>
                                        <p:tgtEl>
                                          <p:spTgt spid="9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5">
                                            <p:txEl>
                                              <p:pRg st="0" end="0"/>
                                            </p:txEl>
                                          </p:spTgt>
                                        </p:tgtEl>
                                        <p:attrNameLst>
                                          <p:attrName>style.visibility</p:attrName>
                                        </p:attrNameLst>
                                      </p:cBhvr>
                                      <p:to>
                                        <p:strVal val="visible"/>
                                      </p:to>
                                    </p:set>
                                    <p:animEffect transition="in" filter="fade">
                                      <p:cBhvr>
                                        <p:cTn id="22" dur="500"/>
                                        <p:tgtEl>
                                          <p:spTgt spid="97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5">
                                            <p:txEl>
                                              <p:pRg st="1" end="1"/>
                                            </p:txEl>
                                          </p:spTgt>
                                        </p:tgtEl>
                                        <p:attrNameLst>
                                          <p:attrName>style.visibility</p:attrName>
                                        </p:attrNameLst>
                                      </p:cBhvr>
                                      <p:to>
                                        <p:strVal val="visible"/>
                                      </p:to>
                                    </p:set>
                                    <p:animEffect transition="in" filter="fade">
                                      <p:cBhvr>
                                        <p:cTn id="27" dur="500"/>
                                        <p:tgtEl>
                                          <p:spTgt spid="97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75">
                                            <p:txEl>
                                              <p:pRg st="2" end="2"/>
                                            </p:txEl>
                                          </p:spTgt>
                                        </p:tgtEl>
                                        <p:attrNameLst>
                                          <p:attrName>style.visibility</p:attrName>
                                        </p:attrNameLst>
                                      </p:cBhvr>
                                      <p:to>
                                        <p:strVal val="visible"/>
                                      </p:to>
                                    </p:set>
                                    <p:animEffect transition="in" filter="fade">
                                      <p:cBhvr>
                                        <p:cTn id="32" dur="500"/>
                                        <p:tgtEl>
                                          <p:spTgt spid="97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75">
                                            <p:txEl>
                                              <p:pRg st="3" end="3"/>
                                            </p:txEl>
                                          </p:spTgt>
                                        </p:tgtEl>
                                        <p:attrNameLst>
                                          <p:attrName>style.visibility</p:attrName>
                                        </p:attrNameLst>
                                      </p:cBhvr>
                                      <p:to>
                                        <p:strVal val="visible"/>
                                      </p:to>
                                    </p:set>
                                    <p:animEffect transition="in" filter="fade">
                                      <p:cBhvr>
                                        <p:cTn id="37" dur="500"/>
                                        <p:tgtEl>
                                          <p:spTgt spid="97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75">
                                            <p:txEl>
                                              <p:pRg st="4" end="4"/>
                                            </p:txEl>
                                          </p:spTgt>
                                        </p:tgtEl>
                                        <p:attrNameLst>
                                          <p:attrName>style.visibility</p:attrName>
                                        </p:attrNameLst>
                                      </p:cBhvr>
                                      <p:to>
                                        <p:strVal val="visible"/>
                                      </p:to>
                                    </p:set>
                                    <p:animEffect transition="in" filter="fade">
                                      <p:cBhvr>
                                        <p:cTn id="42" dur="500"/>
                                        <p:tgtEl>
                                          <p:spTgt spid="97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72"/>
                                        </p:tgtEl>
                                        <p:attrNameLst>
                                          <p:attrName>style.visibility</p:attrName>
                                        </p:attrNameLst>
                                      </p:cBhvr>
                                      <p:to>
                                        <p:strVal val="visible"/>
                                      </p:to>
                                    </p:set>
                                    <p:animEffect transition="in" filter="fade">
                                      <p:cBhvr>
                                        <p:cTn id="50" dur="500"/>
                                        <p:tgtEl>
                                          <p:spTgt spid="9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74"/>
                                        </p:tgtEl>
                                        <p:attrNameLst>
                                          <p:attrName>style.visibility</p:attrName>
                                        </p:attrNameLst>
                                      </p:cBhvr>
                                      <p:to>
                                        <p:strVal val="visible"/>
                                      </p:to>
                                    </p:set>
                                    <p:animEffect transition="in" filter="fade">
                                      <p:cBhvr>
                                        <p:cTn id="55" dur="500"/>
                                        <p:tgtEl>
                                          <p:spTgt spid="97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76">
                                            <p:bg/>
                                          </p:spTgt>
                                        </p:tgtEl>
                                        <p:attrNameLst>
                                          <p:attrName>style.visibility</p:attrName>
                                        </p:attrNameLst>
                                      </p:cBhvr>
                                      <p:to>
                                        <p:strVal val="visible"/>
                                      </p:to>
                                    </p:set>
                                    <p:animEffect transition="in" filter="fade">
                                      <p:cBhvr>
                                        <p:cTn id="60" dur="500"/>
                                        <p:tgtEl>
                                          <p:spTgt spid="97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76">
                                            <p:txEl>
                                              <p:pRg st="0" end="0"/>
                                            </p:txEl>
                                          </p:spTgt>
                                        </p:tgtEl>
                                        <p:attrNameLst>
                                          <p:attrName>style.visibility</p:attrName>
                                        </p:attrNameLst>
                                      </p:cBhvr>
                                      <p:to>
                                        <p:strVal val="visible"/>
                                      </p:to>
                                    </p:set>
                                    <p:animEffect transition="in" filter="fade">
                                      <p:cBhvr>
                                        <p:cTn id="65" dur="500"/>
                                        <p:tgtEl>
                                          <p:spTgt spid="976">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76">
                                            <p:txEl>
                                              <p:pRg st="1" end="1"/>
                                            </p:txEl>
                                          </p:spTgt>
                                        </p:tgtEl>
                                        <p:attrNameLst>
                                          <p:attrName>style.visibility</p:attrName>
                                        </p:attrNameLst>
                                      </p:cBhvr>
                                      <p:to>
                                        <p:strVal val="visible"/>
                                      </p:to>
                                    </p:set>
                                    <p:animEffect transition="in" filter="fade">
                                      <p:cBhvr>
                                        <p:cTn id="70" dur="500"/>
                                        <p:tgtEl>
                                          <p:spTgt spid="976">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76">
                                            <p:txEl>
                                              <p:pRg st="2" end="2"/>
                                            </p:txEl>
                                          </p:spTgt>
                                        </p:tgtEl>
                                        <p:attrNameLst>
                                          <p:attrName>style.visibility</p:attrName>
                                        </p:attrNameLst>
                                      </p:cBhvr>
                                      <p:to>
                                        <p:strVal val="visible"/>
                                      </p:to>
                                    </p:set>
                                    <p:animEffect transition="in" filter="fade">
                                      <p:cBhvr>
                                        <p:cTn id="75" dur="500"/>
                                        <p:tgtEl>
                                          <p:spTgt spid="976">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76">
                                            <p:txEl>
                                              <p:pRg st="3" end="3"/>
                                            </p:txEl>
                                          </p:spTgt>
                                        </p:tgtEl>
                                        <p:attrNameLst>
                                          <p:attrName>style.visibility</p:attrName>
                                        </p:attrNameLst>
                                      </p:cBhvr>
                                      <p:to>
                                        <p:strVal val="visible"/>
                                      </p:to>
                                    </p:set>
                                    <p:animEffect transition="in" filter="fade">
                                      <p:cBhvr>
                                        <p:cTn id="80" dur="500"/>
                                        <p:tgtEl>
                                          <p:spTgt spid="9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animBg="1"/>
      <p:bldP spid="975" grpId="0" uiExpand="1" build="p" bldLvl="2"/>
      <p:bldP spid="972" grpId="0" animBg="1"/>
      <p:bldP spid="974" grpId="0" animBg="1"/>
      <p:bldP spid="976" grpId="0" uiExpand="1" build="p" bldLvl="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a:extLst>
              <a:ext uri="{FF2B5EF4-FFF2-40B4-BE49-F238E27FC236}">
                <a16:creationId xmlns:a16="http://schemas.microsoft.com/office/drawing/2014/main" id="{7020E0C6-EC9C-FF40-8249-B56F51A49E08}"/>
              </a:ext>
            </a:extLst>
          </p:cNvPr>
          <p:cNvSpPr/>
          <p:nvPr/>
        </p:nvSpPr>
        <p:spPr>
          <a:xfrm>
            <a:off x="545161" y="1586702"/>
            <a:ext cx="23209995" cy="1084342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grpSp>
        <p:nvGrpSpPr>
          <p:cNvPr id="991" name="Group"/>
          <p:cNvGrpSpPr/>
          <p:nvPr/>
        </p:nvGrpSpPr>
        <p:grpSpPr>
          <a:xfrm>
            <a:off x="300010" y="12129298"/>
            <a:ext cx="4576790" cy="1181769"/>
            <a:chOff x="0" y="0"/>
            <a:chExt cx="4601208" cy="995765"/>
          </a:xfrm>
        </p:grpSpPr>
        <p:pic>
          <p:nvPicPr>
            <p:cNvPr id="98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8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8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8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9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 name="Group 1">
            <a:extLst>
              <a:ext uri="{FF2B5EF4-FFF2-40B4-BE49-F238E27FC236}">
                <a16:creationId xmlns:a16="http://schemas.microsoft.com/office/drawing/2014/main" id="{B5378FF8-AFC0-1940-AAAC-673CEE285D61}"/>
              </a:ext>
            </a:extLst>
          </p:cNvPr>
          <p:cNvGrpSpPr/>
          <p:nvPr/>
        </p:nvGrpSpPr>
        <p:grpSpPr>
          <a:xfrm>
            <a:off x="545161" y="462445"/>
            <a:ext cx="5874224" cy="1124257"/>
            <a:chOff x="545161" y="462445"/>
            <a:chExt cx="5874224" cy="1124257"/>
          </a:xfrm>
        </p:grpSpPr>
        <p:sp>
          <p:nvSpPr>
            <p:cNvPr id="992" name="Rounded Rectangle"/>
            <p:cNvSpPr/>
            <p:nvPr/>
          </p:nvSpPr>
          <p:spPr>
            <a:xfrm>
              <a:off x="545161" y="462445"/>
              <a:ext cx="5874224"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993" name="myths &amp; Facts"/>
            <p:cNvSpPr txBox="1"/>
            <p:nvPr/>
          </p:nvSpPr>
          <p:spPr>
            <a:xfrm>
              <a:off x="1295630" y="548732"/>
              <a:ext cx="4308872"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r>
                <a:rPr lang="pa-IN" sz="6000" dirty="0"/>
                <a:t>ਭਰਮ ਅਤੇ ਤੱਥ</a:t>
              </a:r>
              <a:endParaRPr sz="6000" b="0" dirty="0">
                <a:latin typeface="Arial" panose="020B0604020202020204" pitchFamily="34" charset="0"/>
                <a:cs typeface="Arial" panose="020B0604020202020204" pitchFamily="34" charset="0"/>
              </a:endParaRPr>
            </a:p>
          </p:txBody>
        </p:sp>
      </p:grpSp>
      <p:grpSp>
        <p:nvGrpSpPr>
          <p:cNvPr id="996" name="Group"/>
          <p:cNvGrpSpPr/>
          <p:nvPr/>
        </p:nvGrpSpPr>
        <p:grpSpPr>
          <a:xfrm>
            <a:off x="23097931" y="13055999"/>
            <a:ext cx="2098868" cy="1540535"/>
            <a:chOff x="0" y="2515"/>
            <a:chExt cx="2098867" cy="1540534"/>
          </a:xfrm>
        </p:grpSpPr>
        <p:sp>
          <p:nvSpPr>
            <p:cNvPr id="994" name="35"/>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7</a:t>
              </a:r>
              <a:endParaRPr b="0" dirty="0">
                <a:latin typeface="Arial" panose="020B0604020202020204" pitchFamily="34" charset="0"/>
                <a:cs typeface="Arial" panose="020B0604020202020204" pitchFamily="34" charset="0"/>
              </a:endParaRPr>
            </a:p>
          </p:txBody>
        </p:sp>
        <p:pic>
          <p:nvPicPr>
            <p:cNvPr id="995"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97" name="Statement: With the summers coming up, the Coronavirus will be killed…"/>
          <p:cNvSpPr txBox="1"/>
          <p:nvPr/>
        </p:nvSpPr>
        <p:spPr>
          <a:xfrm>
            <a:off x="882674" y="1918112"/>
            <a:ext cx="22215257" cy="995144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a:r>
              <a:rPr lang="pa-IN" sz="3200" b="0" dirty="0"/>
              <a:t>ਬਿਆਨ : ਗਰਮੀਆਂ ਆਉਣ ਵਾਲੀਆਂ ਹਨ, ਕੋਰੋਨਾਵਾਇਰਸ ਮਰ ਜਾਏਗਾ। </a:t>
            </a:r>
            <a:endParaRPr lang="en-US" sz="3200" b="0" dirty="0"/>
          </a:p>
          <a:p>
            <a:pPr algn="l"/>
            <a:r>
              <a:rPr lang="pa-IN" sz="3200" b="0" dirty="0"/>
              <a:t>ਤੱਥ : ਕੋਵਿਡ-19 ਗਰਮ ਅਤੇ ਨਮੀ ਵਾਲੇ ਮੌਸਮ ਵਾਲੇ ਇਲਾਕਿਆਂ ਸਮੇਤ ਸਾਰੇ ਖੇਤਰਾਂ ਵਿੱਚ ਪਾਇਆ ਗਿਆ ਹੈ। ਆਪਣੇ ਆਪ ਨੂੰ ਕੋਵਿਡ-19 ਤੋਂ ਬਚਾਉਣ ਦਾ ਬਿਹਤਰੀਨ ਤਰੀਕਾ ਆਪਣੇ ਹੱਥ ਵਾਰ ਵਾਰ ਸਾਬਣ ਅਤੇ ਪਾਣੀ ਧੋਣਾ , ਖਾਂਸੀ ਅਤੇ ਛਿੱਕ ਮਾਰਣ ਸਮੇਂ ਮੂੰਹ ਢੱਕਣਾ ਅਤੇ ਭੀੜ ਭਰੇ ਸਥਾਨਾਂ ‘ਤੇ ਜਾਣ ਤੋਂ ਗੁਰੇਜ਼ ਕਰਨਾ ਹੈ।</a:t>
            </a:r>
            <a:br>
              <a:rPr lang="en-US" sz="3200" b="0" dirty="0"/>
            </a:br>
            <a:r>
              <a:rPr lang="pa-IN" sz="3200" b="0" dirty="0"/>
              <a:t> </a:t>
            </a:r>
            <a:endParaRPr lang="en-US" sz="3200" b="0" dirty="0"/>
          </a:p>
          <a:p>
            <a:pPr algn="l"/>
            <a:r>
              <a:rPr lang="pa-IN" sz="3200" b="0" dirty="0"/>
              <a:t>ਬਿਆਨ : ਗਰਮ ਪਾਣੀ ਨਾਲ ਨਹਾਉਣ ਨਾਲ ਵਾਇਰਸ ਮਰ ਜਾਏਗਾ</a:t>
            </a:r>
            <a:endParaRPr lang="en-US" sz="3200" b="0" dirty="0"/>
          </a:p>
          <a:p>
            <a:pPr algn="l"/>
            <a:r>
              <a:rPr lang="pa-IN" sz="3200" b="0" dirty="0"/>
              <a:t>ਤੱਥ : ਵਾਇਰਸ ਸਾਡੇ ਸਰੀਰ ਅੰਦਰ ਰਹਿੰਦਾ ਹੈ ਜਿੱਥੇ ਤਾਪਮਾਨ </a:t>
            </a:r>
            <a:r>
              <a:rPr lang="en-US" sz="3200" b="0" dirty="0"/>
              <a:t>37ºC </a:t>
            </a:r>
            <a:r>
              <a:rPr lang="pa-IN" sz="3200" b="0" dirty="0"/>
              <a:t>‘ਤੇ ਬਰਕਰਾਰ ਰਹਿੰਦਾ ਹੈ ਅਤੇ ਤੁਹਾਡੇ ਵੱਲੋਂ ਗਰਮ ਪਾਣੀ ਨਾਲ ਨਹਾਉਣ ਨਾਲ  ਇਸ ‘ਤੇ ਅਸਰ ਨਹੀਂ ਪੈਂਦਾ।</a:t>
            </a:r>
            <a:br>
              <a:rPr lang="en-US" sz="3200" b="0" dirty="0"/>
            </a:br>
            <a:r>
              <a:rPr lang="pa-IN" sz="3200" b="0" dirty="0"/>
              <a:t> </a:t>
            </a:r>
            <a:endParaRPr lang="en-US" sz="3200" b="0" dirty="0"/>
          </a:p>
          <a:p>
            <a:pPr algn="l"/>
            <a:r>
              <a:rPr lang="pa-IN" sz="3200" b="0" dirty="0"/>
              <a:t>ਬਿਆਨ : ਨਿਮੋਨੀਆ ਦਾ ਟੀਕਾ ਲਗਵਾਉਣ ਨਾਲ ਤੁਹਾਨੂੰ ਵਾਇਰਸ ਤੋਂ ਸੁਰੱਖਿਆ ਮਿਲੇਗੀ</a:t>
            </a:r>
            <a:endParaRPr lang="en-US" sz="3200" b="0" dirty="0"/>
          </a:p>
          <a:p>
            <a:pPr algn="l"/>
            <a:r>
              <a:rPr lang="pa-IN" sz="3200" b="0" dirty="0"/>
              <a:t>ਤੱਥ :  ਨਿਮੋਨੀਆ ਦਾ ਟੀਕਾ ਨਿਸ਼ਚਿਤ ਤੌਰ ‘ਤੇ ਨਿਮੋਨੀਆ ਦਾ ਕਾਰਨ ਬਣਨ ਵਾਲੇ ਹੋਰ ਅੰਸ਼ਾਂ ਤੋਂ ਤੁਹਾਡੀ ਰੱਖਿਆ ਕਰ ਸਕਦਾ ਹੈ ਪਰ ਨੋਵੇਲ ਕੋਰੋਨਾਵਾਇਰਸ ਦਾ ਟੀਕਾ ਹਾਲੇ ਵਿਕਸਿਤ ਕੀਤਾ ਜਾ ਰਿਹਾ ਹੈ।</a:t>
            </a:r>
            <a:br>
              <a:rPr lang="en-US" sz="3200" b="0" dirty="0"/>
            </a:br>
            <a:r>
              <a:rPr lang="pa-IN" sz="3200" b="0" dirty="0"/>
              <a:t> </a:t>
            </a:r>
            <a:endParaRPr lang="en-US" sz="3200" b="0" dirty="0"/>
          </a:p>
          <a:p>
            <a:pPr algn="l"/>
            <a:r>
              <a:rPr lang="pa-IN" sz="3200" b="0" dirty="0"/>
              <a:t>ਬਿਆਨ : ਆਪਣੇ ਸਰੀਰ ‘ਤੇ ਅਲਕੋਹਲ ਜਾਂ ਡਿਸਇੰਫੈਕਟੈਂਟ ਛਿੜਕਣ ਨਾਲ ਇੰਫੈਕਸ਼ਨ ਰੋਕਿਆ ਜਾ ਸਕਦਾ ਹੈ। </a:t>
            </a:r>
            <a:endParaRPr lang="en-US" sz="3200" b="0" dirty="0"/>
          </a:p>
          <a:p>
            <a:pPr algn="l"/>
            <a:r>
              <a:rPr lang="pa-IN" sz="3200" b="0" dirty="0"/>
              <a:t>ਤੱਥ :  ਕੱਪੜਿਆਂ ਅਤੇ ਸਰੀਰ ‘ਤੇ ਅਲਕੋਹਲ ਜਾਂ ਸੈਨੇਟਾਇਜ਼ਰ ਛਿੜਕਣ ਨਾਲ ਤੁਸੀਂ ਇੰਫੈਕਸ਼ਨ ਨੂੰ ਨਹੀਂ ਰੋਕ ਸਕਦੇ। ਇੰਫੈਕਸ਼ਨ ਫੈਲਦਾ ਹੈ ਜਦੋਂ ਵਾਇਰਸ ਨੱਕ ਜਾਂ ਮੂੰਹ ਰਾਹੀਂ ਸਰੀਰ ਵਿੱਚ ਦਾਖਲ ਹੁੰਦਾ ਹੈ। ਅਲਕੋਹਲ ਨਾਲ ਆਪਣੇ ਹੱਥ ਸਾਫ਼ ਕਰਨ ਅਤੇ ਪੂੰਝਣ ਨਾਲ ਇਸਨੂੰ ਤੁਹਾਡੇ ਸਿਸਟਮ ਵਿੱਚ ਦਾਖਲ ਹੋਣ ਤੋਂ ਰੋਕਿਆ ਜਾਂ ਸਕਦਾ ਹੈ ਜੋ ਕਿ </a:t>
            </a:r>
            <a:endParaRPr lang="en-US" sz="3200" b="0" dirty="0"/>
          </a:p>
          <a:p>
            <a:pPr algn="l"/>
            <a:r>
              <a:rPr lang="pa-IN" sz="3200" b="0" dirty="0"/>
              <a:t>ਇੰਫੈਕਟਿਡ ਹੱਥਾਂ ਨਾਲ ਜਦੋਂ ਤੁਸੀਂ ਆਪਣੇ ਮੂੰਹ ‘ਤੇ ਹੱਥ ਲਾਉਂਦੇ ਹੋ ਜਾਂ ਇੰਫੈਕਟਿਡ ਹੱਥਾਂ ਨਾਲ ਖਾਣਾ ਖਾਂਦੇ ਹੋ ਤਾਂ ਮੂੰਹ ਰਾਹੀਂ ਤੁਹਾਡੇ ਸਿਸਟਮ ਵਿੱਚ ਦਾਖਲ ਹੋ ਜਾਂਦਾ ਹੈ।</a:t>
            </a:r>
            <a:br>
              <a:rPr lang="en-US" sz="3200" b="0" dirty="0"/>
            </a:br>
            <a:r>
              <a:rPr lang="pa-IN" sz="3200" b="0" dirty="0"/>
              <a:t> </a:t>
            </a:r>
            <a:endParaRPr lang="en-US" sz="3200" b="0" dirty="0"/>
          </a:p>
          <a:p>
            <a:pPr algn="l"/>
            <a:r>
              <a:rPr lang="pa-IN" sz="3200" b="0" dirty="0"/>
              <a:t>ਬਿਆਨ : ਸੈਲਾਈਨ ਨਾਲ ਨਿਯਮਿਤ ਤੌਰ ‘ਤੇ ਨੱਕ ਧੋਣ ਨਾਲ ਇੰਫੈਕਸ਼ਨ ਨੂੰ ਰੋਕਿਆ ਜਾਂ ਸਕਦਾ ਹੈ। </a:t>
            </a:r>
            <a:endParaRPr lang="en-US" sz="3200" b="0" dirty="0"/>
          </a:p>
          <a:p>
            <a:pPr algn="l"/>
            <a:r>
              <a:rPr lang="pa-IN" sz="3200" b="0" dirty="0"/>
              <a:t>ਤੱਥ : ਕੁਝ ਕੇਸਾਂ ਵਿੱਚ ਸੈਲਾਈਨ ਨਾਲ ਨੱਕ ਧੋਣ ਨਾਲ ਸਧਾਰਨ ਜ਼ੁਕਾਮ ਨੂੰ ਰੋਕਣ ਵਿੱਚ ਮਿਲਦੀ ਹੈ, ਪਰ ਇਸ ਬਾਰੇ ਕੋਈ ਸਬੂਤ ਨਹੀਂ ਹੈ ਕਿ ਇਹ ਨੋਵੇਲ ਕੋਰੋਨਾ ਵਾਇਰਸ ਇੰਫੈਕਸ਼ਨ ਖਿਲਾਫ ਅਸਰਦਾਰ ਹੈ।</a:t>
            </a:r>
            <a:endParaRPr lang="en-US" sz="3200" b="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7">
                                            <p:bg/>
                                          </p:spTgt>
                                        </p:tgtEl>
                                        <p:attrNameLst>
                                          <p:attrName>style.visibility</p:attrName>
                                        </p:attrNameLst>
                                      </p:cBhvr>
                                      <p:to>
                                        <p:strVal val="visible"/>
                                      </p:to>
                                    </p:set>
                                    <p:animEffect transition="in" filter="fade">
                                      <p:cBhvr>
                                        <p:cTn id="15" dur="500"/>
                                        <p:tgtEl>
                                          <p:spTgt spid="99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7">
                                            <p:txEl>
                                              <p:pRg st="0" end="0"/>
                                            </p:txEl>
                                          </p:spTgt>
                                        </p:tgtEl>
                                        <p:attrNameLst>
                                          <p:attrName>style.visibility</p:attrName>
                                        </p:attrNameLst>
                                      </p:cBhvr>
                                      <p:to>
                                        <p:strVal val="visible"/>
                                      </p:to>
                                    </p:set>
                                    <p:animEffect transition="in" filter="fade">
                                      <p:cBhvr>
                                        <p:cTn id="20" dur="500"/>
                                        <p:tgtEl>
                                          <p:spTgt spid="99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7">
                                            <p:txEl>
                                              <p:pRg st="1" end="1"/>
                                            </p:txEl>
                                          </p:spTgt>
                                        </p:tgtEl>
                                        <p:attrNameLst>
                                          <p:attrName>style.visibility</p:attrName>
                                        </p:attrNameLst>
                                      </p:cBhvr>
                                      <p:to>
                                        <p:strVal val="visible"/>
                                      </p:to>
                                    </p:set>
                                    <p:animEffect transition="in" filter="fade">
                                      <p:cBhvr>
                                        <p:cTn id="25" dur="500"/>
                                        <p:tgtEl>
                                          <p:spTgt spid="99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97">
                                            <p:txEl>
                                              <p:pRg st="2" end="2"/>
                                            </p:txEl>
                                          </p:spTgt>
                                        </p:tgtEl>
                                        <p:attrNameLst>
                                          <p:attrName>style.visibility</p:attrName>
                                        </p:attrNameLst>
                                      </p:cBhvr>
                                      <p:to>
                                        <p:strVal val="visible"/>
                                      </p:to>
                                    </p:set>
                                    <p:animEffect transition="in" filter="fade">
                                      <p:cBhvr>
                                        <p:cTn id="30" dur="500"/>
                                        <p:tgtEl>
                                          <p:spTgt spid="99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97">
                                            <p:txEl>
                                              <p:pRg st="3" end="3"/>
                                            </p:txEl>
                                          </p:spTgt>
                                        </p:tgtEl>
                                        <p:attrNameLst>
                                          <p:attrName>style.visibility</p:attrName>
                                        </p:attrNameLst>
                                      </p:cBhvr>
                                      <p:to>
                                        <p:strVal val="visible"/>
                                      </p:to>
                                    </p:set>
                                    <p:animEffect transition="in" filter="fade">
                                      <p:cBhvr>
                                        <p:cTn id="35" dur="500"/>
                                        <p:tgtEl>
                                          <p:spTgt spid="99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7">
                                            <p:txEl>
                                              <p:pRg st="4" end="4"/>
                                            </p:txEl>
                                          </p:spTgt>
                                        </p:tgtEl>
                                        <p:attrNameLst>
                                          <p:attrName>style.visibility</p:attrName>
                                        </p:attrNameLst>
                                      </p:cBhvr>
                                      <p:to>
                                        <p:strVal val="visible"/>
                                      </p:to>
                                    </p:set>
                                    <p:animEffect transition="in" filter="fade">
                                      <p:cBhvr>
                                        <p:cTn id="40" dur="500"/>
                                        <p:tgtEl>
                                          <p:spTgt spid="99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97">
                                            <p:txEl>
                                              <p:pRg st="5" end="5"/>
                                            </p:txEl>
                                          </p:spTgt>
                                        </p:tgtEl>
                                        <p:attrNameLst>
                                          <p:attrName>style.visibility</p:attrName>
                                        </p:attrNameLst>
                                      </p:cBhvr>
                                      <p:to>
                                        <p:strVal val="visible"/>
                                      </p:to>
                                    </p:set>
                                    <p:animEffect transition="in" filter="fade">
                                      <p:cBhvr>
                                        <p:cTn id="45" dur="500"/>
                                        <p:tgtEl>
                                          <p:spTgt spid="99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97">
                                            <p:txEl>
                                              <p:pRg st="6" end="6"/>
                                            </p:txEl>
                                          </p:spTgt>
                                        </p:tgtEl>
                                        <p:attrNameLst>
                                          <p:attrName>style.visibility</p:attrName>
                                        </p:attrNameLst>
                                      </p:cBhvr>
                                      <p:to>
                                        <p:strVal val="visible"/>
                                      </p:to>
                                    </p:set>
                                    <p:animEffect transition="in" filter="fade">
                                      <p:cBhvr>
                                        <p:cTn id="50" dur="500"/>
                                        <p:tgtEl>
                                          <p:spTgt spid="99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97">
                                            <p:txEl>
                                              <p:pRg st="7" end="7"/>
                                            </p:txEl>
                                          </p:spTgt>
                                        </p:tgtEl>
                                        <p:attrNameLst>
                                          <p:attrName>style.visibility</p:attrName>
                                        </p:attrNameLst>
                                      </p:cBhvr>
                                      <p:to>
                                        <p:strVal val="visible"/>
                                      </p:to>
                                    </p:set>
                                    <p:animEffect transition="in" filter="fade">
                                      <p:cBhvr>
                                        <p:cTn id="55" dur="500"/>
                                        <p:tgtEl>
                                          <p:spTgt spid="997">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97">
                                            <p:txEl>
                                              <p:pRg st="8" end="8"/>
                                            </p:txEl>
                                          </p:spTgt>
                                        </p:tgtEl>
                                        <p:attrNameLst>
                                          <p:attrName>style.visibility</p:attrName>
                                        </p:attrNameLst>
                                      </p:cBhvr>
                                      <p:to>
                                        <p:strVal val="visible"/>
                                      </p:to>
                                    </p:set>
                                    <p:animEffect transition="in" filter="fade">
                                      <p:cBhvr>
                                        <p:cTn id="60" dur="500"/>
                                        <p:tgtEl>
                                          <p:spTgt spid="997">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97">
                                            <p:txEl>
                                              <p:pRg st="9" end="9"/>
                                            </p:txEl>
                                          </p:spTgt>
                                        </p:tgtEl>
                                        <p:attrNameLst>
                                          <p:attrName>style.visibility</p:attrName>
                                        </p:attrNameLst>
                                      </p:cBhvr>
                                      <p:to>
                                        <p:strVal val="visible"/>
                                      </p:to>
                                    </p:set>
                                    <p:animEffect transition="in" filter="fade">
                                      <p:cBhvr>
                                        <p:cTn id="65" dur="500"/>
                                        <p:tgtEl>
                                          <p:spTgt spid="997">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97">
                                            <p:txEl>
                                              <p:pRg st="10" end="10"/>
                                            </p:txEl>
                                          </p:spTgt>
                                        </p:tgtEl>
                                        <p:attrNameLst>
                                          <p:attrName>style.visibility</p:attrName>
                                        </p:attrNameLst>
                                      </p:cBhvr>
                                      <p:to>
                                        <p:strVal val="visible"/>
                                      </p:to>
                                    </p:set>
                                    <p:animEffect transition="in" filter="fade">
                                      <p:cBhvr>
                                        <p:cTn id="70" dur="500"/>
                                        <p:tgtEl>
                                          <p:spTgt spid="99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97" grpId="0" uiExpand="1" build="p" bldLvl="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a:extLst>
              <a:ext uri="{FF2B5EF4-FFF2-40B4-BE49-F238E27FC236}">
                <a16:creationId xmlns:a16="http://schemas.microsoft.com/office/drawing/2014/main" id="{2B1B5A04-BC71-454B-A8CD-07D10D1F10C5}"/>
              </a:ext>
            </a:extLst>
          </p:cNvPr>
          <p:cNvSpPr/>
          <p:nvPr/>
        </p:nvSpPr>
        <p:spPr>
          <a:xfrm>
            <a:off x="625102" y="1557964"/>
            <a:ext cx="23209995" cy="1069738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grpSp>
        <p:nvGrpSpPr>
          <p:cNvPr id="1004" name="Group"/>
          <p:cNvGrpSpPr/>
          <p:nvPr/>
        </p:nvGrpSpPr>
        <p:grpSpPr>
          <a:xfrm>
            <a:off x="300010" y="12315300"/>
            <a:ext cx="4601210" cy="995767"/>
            <a:chOff x="0" y="0"/>
            <a:chExt cx="4601208" cy="995765"/>
          </a:xfrm>
        </p:grpSpPr>
        <p:pic>
          <p:nvPicPr>
            <p:cNvPr id="9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09" name="Group"/>
          <p:cNvGrpSpPr/>
          <p:nvPr/>
        </p:nvGrpSpPr>
        <p:grpSpPr>
          <a:xfrm>
            <a:off x="23097931" y="13055999"/>
            <a:ext cx="2098868" cy="1540535"/>
            <a:chOff x="0" y="2515"/>
            <a:chExt cx="2098867" cy="1540534"/>
          </a:xfrm>
        </p:grpSpPr>
        <p:sp>
          <p:nvSpPr>
            <p:cNvPr id="1007" name="36"/>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8</a:t>
              </a:r>
              <a:endParaRPr b="0" dirty="0">
                <a:latin typeface="Arial" panose="020B0604020202020204" pitchFamily="34" charset="0"/>
                <a:cs typeface="Arial" panose="020B0604020202020204" pitchFamily="34" charset="0"/>
              </a:endParaRPr>
            </a:p>
          </p:txBody>
        </p:sp>
        <p:pic>
          <p:nvPicPr>
            <p:cNvPr id="100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1010" name="Statement: Coronavirus  can be passed through chicken and meat…"/>
          <p:cNvSpPr txBox="1"/>
          <p:nvPr/>
        </p:nvSpPr>
        <p:spPr>
          <a:xfrm>
            <a:off x="770432" y="2875117"/>
            <a:ext cx="22843136" cy="798167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r>
              <a:rPr lang="pa-IN" sz="3200" b="0" dirty="0"/>
              <a:t>ਬਿਆਨ : ਕੋਰੋਨਾ ਵਾਇਰਸ ਚਿਕਨ ਅਤੇ ਮੀਟ ਰਾਹੀਂ ਫੈਲ ਸਕਦਾ ਹੈ। </a:t>
            </a:r>
            <a:endParaRPr lang="en-US" sz="3200" b="0" dirty="0"/>
          </a:p>
          <a:p>
            <a:pPr algn="l"/>
            <a:r>
              <a:rPr lang="pa-IN" sz="3200" b="0" dirty="0"/>
              <a:t>ਤੱਥ : ਨਹੀਂ! ਅਜਿਹਾ ਕੋਈ ਸਬੂਤ ਨਹੀਂ ਹੈ ਕਿ ਕੋਰੋਨਾ ਵਾਇਰਸ ਮੀਟ ਅਤੇ ਪੋਲਟਰੀ ਉਤਪਾਦਾਂ ਰਾਹੀਂ ਫੈਲਦਾ ਹੈ।  ਪਰ ਹਮੇਸ਼ਾਂ ਸਹੀ ਤਰ੍ਹਾਂ ਨਾਲ ਪਕਾਏ ਗਏ ਮੀਟ ਅਤੇ ਚਿਕਨ ਦੇ ਇਸਤੇਮਾਲ ਦੀ ਸਲਾਹ ਦਿੱਤੀ ਜਾਂਦੀ ਹੈ।</a:t>
            </a:r>
            <a:br>
              <a:rPr lang="en-US" sz="3200" b="0" dirty="0"/>
            </a:br>
            <a:endParaRPr lang="en-US" sz="3200" b="0" dirty="0"/>
          </a:p>
          <a:p>
            <a:pPr algn="l"/>
            <a:r>
              <a:rPr lang="pa-IN" sz="3200" b="0" dirty="0"/>
              <a:t>ਬਿਆਨ : ਕੋਰੋਨਾ ਵਾਇਰਸ ਤੋਂ ਪੀੜਿਤ ਵਿਆਕਤੀ ਪੂਰੀ ਤਰ੍ਹਾਂ ਠੀਕ ਹੋ ਸਕਦਾ ਹੈ ਅਤੇ ਬਿਲਕੁਲ ਵੀ ਇੰਫੈਕਸ਼ਿਅਸ ਨਹੀਂ ਰਹੇਗਾ। </a:t>
            </a:r>
            <a:endParaRPr lang="en-US" sz="3200" b="0" dirty="0"/>
          </a:p>
          <a:p>
            <a:pPr algn="l"/>
            <a:r>
              <a:rPr lang="pa-IN" sz="3200" b="0" dirty="0"/>
              <a:t>ਤੱਥ : 80%ਲੋਕ ਬਿਨਾਂ ਕਿਸੇ ਵਿਸ਼ੇਸ਼ ਇਲਾਜ ਦੀ ਲੋੜ ਦੇ ਠੀਕ ਹੋ ਗਏ ਹਨ। ਪਰ ਵਾਇਰਸ ਦੇ ਇਲਾਜ ਬਾਰੇ ਜਾਣਕਾਰੀ ਦੀ ਹਾਲਾਂ ਘੋਖ ਕੀਤੀ ਜਾ ਰਹੀ ਹੈ।</a:t>
            </a:r>
            <a:br>
              <a:rPr lang="en-US" sz="3200" b="0" dirty="0"/>
            </a:br>
            <a:endParaRPr lang="en-US" sz="3200" b="0" dirty="0"/>
          </a:p>
          <a:p>
            <a:pPr algn="l"/>
            <a:r>
              <a:rPr lang="pa-IN" sz="3200" b="0" dirty="0"/>
              <a:t>ਬਿਆਨ : ਕੱਚਾ ਲਸਣ ਅਤੇ ਤਿਲ ਦੇ ਬੀਜ ਖਾਣ ਨਾਲ ਤੁਸੀਂ ਵਾਇਰਸ ਤੋਂ ਸੁਰੱਖਿਅਤ ਹੋ ਜਾਂਦੇ ਹੋ।</a:t>
            </a:r>
            <a:endParaRPr lang="en-US" sz="3200" b="0" dirty="0"/>
          </a:p>
          <a:p>
            <a:pPr algn="l"/>
            <a:r>
              <a:rPr lang="pa-IN" sz="3200" b="0" dirty="0"/>
              <a:t>ਤੱਥ : ਲਸਣ ਇੱਕ ਵਧੀਆ ਪਦਾਰਥ ਹੈ ਪਰ ਇਹ ਕੋਰੋਨਾ ਵਾਇਰਸ ਤੋਂ ਸੁਰੱਖਿਆ ਨਹੀਂ ਕਰਦਾ ਹੈ।</a:t>
            </a:r>
            <a:br>
              <a:rPr lang="en-US" sz="3200" b="0" dirty="0"/>
            </a:br>
            <a:endParaRPr lang="en-US" sz="3200" b="0" dirty="0"/>
          </a:p>
          <a:p>
            <a:pPr algn="l"/>
            <a:r>
              <a:rPr lang="pa-IN" sz="3200" b="0" dirty="0"/>
              <a:t>ਬਿਆਨ : ਵਾਇਰਸ ਇੱਕ ਵਾਰ ਸਰੀਰ ਤੋਂ ਬਾਹਰ ਹੋਣ ਮਗਰੋਂ ਆਸਾਨੀ ਨਾਲ ਮਰ ਜਾਂਦਾ ਹੈ। </a:t>
            </a:r>
            <a:endParaRPr lang="en-US" sz="3200" b="0" dirty="0"/>
          </a:p>
          <a:p>
            <a:pPr algn="l"/>
            <a:r>
              <a:rPr lang="pa-IN" sz="3200" b="0" dirty="0"/>
              <a:t>ਤੱਥ : ਇਸ ਸਮੇਂ ਸਾਨੂੰ ਇਸ ਵਿਸ਼ੇਸ਼ ਵਾਇਰਸ ਬਾਰੇ ਜਾਣਕਾਰੀ ਨਹੀਂ ਹੈ ਅਜਿਹੇ ਹੋਰ ਵਾਇਰਸ </a:t>
            </a:r>
            <a:r>
              <a:rPr lang="en-US" sz="3200" b="0" dirty="0"/>
              <a:t>(SARS, MERS)  </a:t>
            </a:r>
            <a:r>
              <a:rPr lang="pa-IN" sz="3200" b="0" dirty="0"/>
              <a:t>ਸਤਿਹਾਂ ਦੀਆਂ ਕਿਸਮਾਂ ‘ਤੇ ਨਿਰਭਰ ਕਰਦੇ ਹੋਏ 8 ਤੋਂ 24 ਘੰਟੇ ਤਕ ਜਿੰਦਾ ਰਹਿ ਸਕਦੇ ਹਨ.</a:t>
            </a:r>
            <a:br>
              <a:rPr lang="en-US" sz="3200" b="0" dirty="0"/>
            </a:br>
            <a:endParaRPr lang="en-US" sz="3200" b="0" dirty="0"/>
          </a:p>
          <a:p>
            <a:pPr algn="l"/>
            <a:r>
              <a:rPr lang="pa-IN" sz="3200" b="0" dirty="0"/>
              <a:t>ਬਿਆਨ : ਤੁਹਾਨੂੰ ਮੱਛਰਾਂ ਦੇ ਕੱਟਣ ਨਾਲ ਕੋਵਿਡ-19 ਹੋ ਸਕਦਾ ਹੈ। </a:t>
            </a:r>
            <a:endParaRPr lang="en-US" sz="3200" b="0" dirty="0"/>
          </a:p>
          <a:p>
            <a:pPr algn="l"/>
            <a:r>
              <a:rPr lang="pa-IN" sz="3200" b="0" dirty="0"/>
              <a:t>ਤੱਥ : ਕੋਰੋਨਾ ਵਾਇਰਸ ਮੱਛਰਾਂ ਦੇ ਕੱਟਣ ਨਾਲ ਨਹੀਂ ਫੈਲ ਸਕਦਾ। ਇਹ ਪੀੜਿਤ ਵਿਅਕਤੀ ਵੱਲੋਂ ਛਿੱਕਣ ਜਾਂ ਖਾਂਸੀ ਕਰਨ ਸਮੇਂ ਡਿੱਗਣ ਵਾਲੀਆਂ ਬੂੰਦਾਂ ਨਾਲ ਫੈਲਦਾ ਹੈ।</a:t>
            </a:r>
            <a:endParaRPr sz="3200" b="0" dirty="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BCEC737-4661-544F-A799-DDD5D7920681}"/>
              </a:ext>
            </a:extLst>
          </p:cNvPr>
          <p:cNvGrpSpPr/>
          <p:nvPr/>
        </p:nvGrpSpPr>
        <p:grpSpPr>
          <a:xfrm>
            <a:off x="545161" y="462445"/>
            <a:ext cx="5874224" cy="1124257"/>
            <a:chOff x="545161" y="462445"/>
            <a:chExt cx="5874224" cy="1124257"/>
          </a:xfrm>
        </p:grpSpPr>
        <p:sp>
          <p:nvSpPr>
            <p:cNvPr id="16" name="Rounded Rectangle">
              <a:extLst>
                <a:ext uri="{FF2B5EF4-FFF2-40B4-BE49-F238E27FC236}">
                  <a16:creationId xmlns:a16="http://schemas.microsoft.com/office/drawing/2014/main" id="{C5797CCE-F5B8-A945-B33E-965A4B762E92}"/>
                </a:ext>
              </a:extLst>
            </p:cNvPr>
            <p:cNvSpPr/>
            <p:nvPr/>
          </p:nvSpPr>
          <p:spPr>
            <a:xfrm>
              <a:off x="545161" y="462445"/>
              <a:ext cx="5874224"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17" name="myths &amp; Facts">
              <a:extLst>
                <a:ext uri="{FF2B5EF4-FFF2-40B4-BE49-F238E27FC236}">
                  <a16:creationId xmlns:a16="http://schemas.microsoft.com/office/drawing/2014/main" id="{5C0CC67D-64B1-174C-AC37-06D7BE907D28}"/>
                </a:ext>
              </a:extLst>
            </p:cNvPr>
            <p:cNvSpPr txBox="1"/>
            <p:nvPr/>
          </p:nvSpPr>
          <p:spPr>
            <a:xfrm>
              <a:off x="1266135" y="548732"/>
              <a:ext cx="4308872"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r>
                <a:rPr lang="pa-IN" sz="6000" dirty="0"/>
                <a:t>ਭਰਮ ਅਤੇ ਤੱਥ</a:t>
              </a:r>
              <a:endParaRPr sz="6000"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0">
                                            <p:bg/>
                                          </p:spTgt>
                                        </p:tgtEl>
                                        <p:attrNameLst>
                                          <p:attrName>style.visibility</p:attrName>
                                        </p:attrNameLst>
                                      </p:cBhvr>
                                      <p:to>
                                        <p:strVal val="visible"/>
                                      </p:to>
                                    </p:set>
                                    <p:animEffect transition="in" filter="fade">
                                      <p:cBhvr>
                                        <p:cTn id="17" dur="500"/>
                                        <p:tgtEl>
                                          <p:spTgt spid="10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0">
                                            <p:txEl>
                                              <p:pRg st="0" end="0"/>
                                            </p:txEl>
                                          </p:spTgt>
                                        </p:tgtEl>
                                        <p:attrNameLst>
                                          <p:attrName>style.visibility</p:attrName>
                                        </p:attrNameLst>
                                      </p:cBhvr>
                                      <p:to>
                                        <p:strVal val="visible"/>
                                      </p:to>
                                    </p:set>
                                    <p:animEffect transition="in" filter="fade">
                                      <p:cBhvr>
                                        <p:cTn id="22" dur="500"/>
                                        <p:tgtEl>
                                          <p:spTgt spid="10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10">
                                            <p:txEl>
                                              <p:pRg st="1" end="1"/>
                                            </p:txEl>
                                          </p:spTgt>
                                        </p:tgtEl>
                                        <p:attrNameLst>
                                          <p:attrName>style.visibility</p:attrName>
                                        </p:attrNameLst>
                                      </p:cBhvr>
                                      <p:to>
                                        <p:strVal val="visible"/>
                                      </p:to>
                                    </p:set>
                                    <p:animEffect transition="in" filter="fade">
                                      <p:cBhvr>
                                        <p:cTn id="27" dur="500"/>
                                        <p:tgtEl>
                                          <p:spTgt spid="10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0">
                                            <p:txEl>
                                              <p:pRg st="2" end="2"/>
                                            </p:txEl>
                                          </p:spTgt>
                                        </p:tgtEl>
                                        <p:attrNameLst>
                                          <p:attrName>style.visibility</p:attrName>
                                        </p:attrNameLst>
                                      </p:cBhvr>
                                      <p:to>
                                        <p:strVal val="visible"/>
                                      </p:to>
                                    </p:set>
                                    <p:animEffect transition="in" filter="fade">
                                      <p:cBhvr>
                                        <p:cTn id="32" dur="500"/>
                                        <p:tgtEl>
                                          <p:spTgt spid="10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10">
                                            <p:txEl>
                                              <p:pRg st="3" end="3"/>
                                            </p:txEl>
                                          </p:spTgt>
                                        </p:tgtEl>
                                        <p:attrNameLst>
                                          <p:attrName>style.visibility</p:attrName>
                                        </p:attrNameLst>
                                      </p:cBhvr>
                                      <p:to>
                                        <p:strVal val="visible"/>
                                      </p:to>
                                    </p:set>
                                    <p:animEffect transition="in" filter="fade">
                                      <p:cBhvr>
                                        <p:cTn id="37" dur="500"/>
                                        <p:tgtEl>
                                          <p:spTgt spid="10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10">
                                            <p:txEl>
                                              <p:pRg st="4" end="4"/>
                                            </p:txEl>
                                          </p:spTgt>
                                        </p:tgtEl>
                                        <p:attrNameLst>
                                          <p:attrName>style.visibility</p:attrName>
                                        </p:attrNameLst>
                                      </p:cBhvr>
                                      <p:to>
                                        <p:strVal val="visible"/>
                                      </p:to>
                                    </p:set>
                                    <p:animEffect transition="in" filter="fade">
                                      <p:cBhvr>
                                        <p:cTn id="42" dur="500"/>
                                        <p:tgtEl>
                                          <p:spTgt spid="101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10">
                                            <p:txEl>
                                              <p:pRg st="5" end="5"/>
                                            </p:txEl>
                                          </p:spTgt>
                                        </p:tgtEl>
                                        <p:attrNameLst>
                                          <p:attrName>style.visibility</p:attrName>
                                        </p:attrNameLst>
                                      </p:cBhvr>
                                      <p:to>
                                        <p:strVal val="visible"/>
                                      </p:to>
                                    </p:set>
                                    <p:animEffect transition="in" filter="fade">
                                      <p:cBhvr>
                                        <p:cTn id="47" dur="500"/>
                                        <p:tgtEl>
                                          <p:spTgt spid="101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10">
                                            <p:txEl>
                                              <p:pRg st="6" end="6"/>
                                            </p:txEl>
                                          </p:spTgt>
                                        </p:tgtEl>
                                        <p:attrNameLst>
                                          <p:attrName>style.visibility</p:attrName>
                                        </p:attrNameLst>
                                      </p:cBhvr>
                                      <p:to>
                                        <p:strVal val="visible"/>
                                      </p:to>
                                    </p:set>
                                    <p:animEffect transition="in" filter="fade">
                                      <p:cBhvr>
                                        <p:cTn id="52" dur="500"/>
                                        <p:tgtEl>
                                          <p:spTgt spid="1010">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10">
                                            <p:txEl>
                                              <p:pRg st="7" end="7"/>
                                            </p:txEl>
                                          </p:spTgt>
                                        </p:tgtEl>
                                        <p:attrNameLst>
                                          <p:attrName>style.visibility</p:attrName>
                                        </p:attrNameLst>
                                      </p:cBhvr>
                                      <p:to>
                                        <p:strVal val="visible"/>
                                      </p:to>
                                    </p:set>
                                    <p:animEffect transition="in" filter="fade">
                                      <p:cBhvr>
                                        <p:cTn id="57" dur="500"/>
                                        <p:tgtEl>
                                          <p:spTgt spid="1010">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0">
                                            <p:txEl>
                                              <p:pRg st="8" end="8"/>
                                            </p:txEl>
                                          </p:spTgt>
                                        </p:tgtEl>
                                        <p:attrNameLst>
                                          <p:attrName>style.visibility</p:attrName>
                                        </p:attrNameLst>
                                      </p:cBhvr>
                                      <p:to>
                                        <p:strVal val="visible"/>
                                      </p:to>
                                    </p:set>
                                    <p:animEffect transition="in" filter="fade">
                                      <p:cBhvr>
                                        <p:cTn id="62" dur="500"/>
                                        <p:tgtEl>
                                          <p:spTgt spid="1010">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10">
                                            <p:txEl>
                                              <p:pRg st="9" end="9"/>
                                            </p:txEl>
                                          </p:spTgt>
                                        </p:tgtEl>
                                        <p:attrNameLst>
                                          <p:attrName>style.visibility</p:attrName>
                                        </p:attrNameLst>
                                      </p:cBhvr>
                                      <p:to>
                                        <p:strVal val="visible"/>
                                      </p:to>
                                    </p:set>
                                    <p:animEffect transition="in" filter="fade">
                                      <p:cBhvr>
                                        <p:cTn id="67" dur="500"/>
                                        <p:tgtEl>
                                          <p:spTgt spid="10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10" grpId="0" uiExpand="1" build="p" bldLvl="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7" name="Group"/>
          <p:cNvGrpSpPr/>
          <p:nvPr/>
        </p:nvGrpSpPr>
        <p:grpSpPr>
          <a:xfrm>
            <a:off x="300010" y="12315300"/>
            <a:ext cx="4601210" cy="995767"/>
            <a:chOff x="0" y="0"/>
            <a:chExt cx="4601208" cy="995765"/>
          </a:xfrm>
        </p:grpSpPr>
        <p:pic>
          <p:nvPicPr>
            <p:cNvPr id="1012"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13"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16"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pic>
        <p:nvPicPr>
          <p:cNvPr id="1018" name="Image" descr="Image"/>
          <p:cNvPicPr>
            <a:picLocks noChangeAspect="1"/>
          </p:cNvPicPr>
          <p:nvPr/>
        </p:nvPicPr>
        <p:blipFill>
          <a:blip r:embed="rId6"/>
          <a:stretch>
            <a:fillRect/>
          </a:stretch>
        </p:blipFill>
        <p:spPr>
          <a:xfrm>
            <a:off x="17539603" y="4859305"/>
            <a:ext cx="745365" cy="727271"/>
          </a:xfrm>
          <a:prstGeom prst="rect">
            <a:avLst/>
          </a:prstGeom>
          <a:ln w="12700">
            <a:miter lim="400000"/>
          </a:ln>
        </p:spPr>
      </p:pic>
      <p:pic>
        <p:nvPicPr>
          <p:cNvPr id="1019" name="Image" descr="Image"/>
          <p:cNvPicPr>
            <a:picLocks noChangeAspect="1"/>
          </p:cNvPicPr>
          <p:nvPr/>
        </p:nvPicPr>
        <p:blipFill>
          <a:blip r:embed="rId7"/>
          <a:stretch>
            <a:fillRect/>
          </a:stretch>
        </p:blipFill>
        <p:spPr>
          <a:xfrm>
            <a:off x="7896071" y="4820345"/>
            <a:ext cx="1154867" cy="1126834"/>
          </a:xfrm>
          <a:prstGeom prst="rect">
            <a:avLst/>
          </a:prstGeom>
          <a:ln w="12700">
            <a:miter lim="400000"/>
          </a:ln>
        </p:spPr>
      </p:pic>
      <p:pic>
        <p:nvPicPr>
          <p:cNvPr id="1020" name="Image" descr="Image"/>
          <p:cNvPicPr>
            <a:picLocks noChangeAspect="1"/>
          </p:cNvPicPr>
          <p:nvPr/>
        </p:nvPicPr>
        <p:blipFill>
          <a:blip r:embed="rId8"/>
          <a:stretch>
            <a:fillRect/>
          </a:stretch>
        </p:blipFill>
        <p:spPr>
          <a:xfrm>
            <a:off x="2585310" y="3478378"/>
            <a:ext cx="3575581" cy="3488787"/>
          </a:xfrm>
          <a:prstGeom prst="rect">
            <a:avLst/>
          </a:prstGeom>
          <a:ln w="12700">
            <a:miter lim="400000"/>
          </a:ln>
        </p:spPr>
      </p:pic>
      <p:grpSp>
        <p:nvGrpSpPr>
          <p:cNvPr id="1023" name="Group"/>
          <p:cNvGrpSpPr/>
          <p:nvPr/>
        </p:nvGrpSpPr>
        <p:grpSpPr>
          <a:xfrm>
            <a:off x="23097931" y="13055999"/>
            <a:ext cx="2098868" cy="1540535"/>
            <a:chOff x="0" y="2515"/>
            <a:chExt cx="2098867" cy="1540534"/>
          </a:xfrm>
        </p:grpSpPr>
        <p:sp>
          <p:nvSpPr>
            <p:cNvPr id="1021" name="37"/>
            <p:cNvSpPr/>
            <p:nvPr/>
          </p:nvSpPr>
          <p:spPr>
            <a:xfrm>
              <a:off x="828867" y="273050"/>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9</a:t>
              </a:r>
              <a:endParaRPr b="0" dirty="0">
                <a:latin typeface="Arial" panose="020B0604020202020204" pitchFamily="34" charset="0"/>
                <a:cs typeface="Arial" panose="020B0604020202020204" pitchFamily="34" charset="0"/>
              </a:endParaRPr>
            </a:p>
          </p:txBody>
        </p:sp>
        <p:pic>
          <p:nvPicPr>
            <p:cNvPr id="1022" name="Image" descr="Image"/>
            <p:cNvPicPr>
              <a:picLocks noChangeAspect="1"/>
            </p:cNvPicPr>
            <p:nvPr/>
          </p:nvPicPr>
          <p:blipFill>
            <a:blip r:embed="rId9"/>
            <a:stretch>
              <a:fillRect/>
            </a:stretch>
          </p:blipFill>
          <p:spPr>
            <a:xfrm>
              <a:off x="0" y="2515"/>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41F97F4A-B907-3349-AE03-BB09F042D241}"/>
              </a:ext>
            </a:extLst>
          </p:cNvPr>
          <p:cNvGrpSpPr/>
          <p:nvPr/>
        </p:nvGrpSpPr>
        <p:grpSpPr>
          <a:xfrm>
            <a:off x="4215519" y="5165580"/>
            <a:ext cx="17159735" cy="1871135"/>
            <a:chOff x="4215519" y="5165580"/>
            <a:chExt cx="17159735" cy="1871135"/>
          </a:xfrm>
        </p:grpSpPr>
        <p:sp>
          <p:nvSpPr>
            <p:cNvPr id="1024" name="Rounded Rectangle"/>
            <p:cNvSpPr/>
            <p:nvPr/>
          </p:nvSpPr>
          <p:spPr>
            <a:xfrm>
              <a:off x="4215519" y="5165580"/>
              <a:ext cx="17159735" cy="1841726"/>
            </a:xfrm>
            <a:prstGeom prst="roundRect">
              <a:avLst>
                <a:gd name="adj" fmla="val 10344"/>
              </a:avLst>
            </a:prstGeom>
            <a:solidFill>
              <a:srgbClr val="FFFFFF"/>
            </a:solidFill>
            <a:ln w="12700">
              <a:miter lim="400000"/>
            </a:ln>
          </p:spPr>
          <p:txBody>
            <a:bodyPr lIns="0" tIns="0" rIns="0" bIns="0" anchor="ct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1025" name="LET'S EXPOSE THE VIRUS"/>
            <p:cNvSpPr txBox="1"/>
            <p:nvPr/>
          </p:nvSpPr>
          <p:spPr>
            <a:xfrm>
              <a:off x="4863088" y="5549128"/>
              <a:ext cx="14825911" cy="14875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12750">
                <a:defRPr sz="9000">
                  <a:solidFill>
                    <a:srgbClr val="002135"/>
                  </a:solidFill>
                </a:defRPr>
              </a:lvl1pPr>
            </a:lstStyle>
            <a:p>
              <a:r>
                <a:rPr lang="pa-IN" dirty="0"/>
                <a:t>ਆਓ ਵਾਇਰਸ ਦਾ ਪਰਦਾਫਾਸ਼ ਕਰੀਏ</a:t>
              </a:r>
              <a:endParaRPr b="0" dirty="0">
                <a:latin typeface="Arial" panose="020B0604020202020204" pitchFamily="34" charset="0"/>
                <a:cs typeface="Arial" panose="020B0604020202020204" pitchFamily="34" charset="0"/>
              </a:endParaRPr>
            </a:p>
          </p:txBody>
        </p:sp>
      </p:grpSp>
      <p:sp>
        <p:nvSpPr>
          <p:cNvPr id="1026" name="corRect information and behaviours is the way to defeat the infection. Let’s play the game to uncover the virus and tackle it through our information"/>
          <p:cNvSpPr txBox="1"/>
          <p:nvPr/>
        </p:nvSpPr>
        <p:spPr>
          <a:xfrm>
            <a:off x="5400294" y="7253562"/>
            <a:ext cx="14790185"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pa-IN" sz="3600" dirty="0">
                <a:solidFill>
                  <a:schemeClr val="bg1"/>
                </a:solidFill>
              </a:rPr>
              <a:t>ਸਹੀ ਜਾਣਕਾਰੀ ਅਤੇ ਵਿਵਹਾਰ ਸੰਕ੍ਰਮਣ ਨੂੰ ਹਰਾਉਣ ਦਾ ਤਰੀਕਾ ਹੈ। </a:t>
            </a:r>
            <a:endParaRPr lang="en-US" sz="3600" dirty="0">
              <a:solidFill>
                <a:schemeClr val="bg1"/>
              </a:solidFill>
            </a:endParaRPr>
          </a:p>
          <a:p>
            <a:r>
              <a:rPr lang="pa-IN" sz="3600" dirty="0">
                <a:solidFill>
                  <a:schemeClr val="bg1"/>
                </a:solidFill>
              </a:rPr>
              <a:t>ਆਓ ਵਾਇਰਸ ਨੂੰ ਸਾਹਮਣੇ ਲਿਆਈਏ ਅਤੇ ਸਾਡੀ ਜਾਣਕਾਰੀ ਰਾਹੀਂ ਇਸ ਦਾ ਮੁਕਾਬਲਾ ਕਰੀਏ।</a:t>
            </a:r>
            <a:endParaRPr sz="3600" b="0" dirty="0">
              <a:ln>
                <a:solidFill>
                  <a:schemeClr val="bg1"/>
                </a:solidFill>
              </a:ln>
              <a:solidFill>
                <a:schemeClr val="bg1"/>
              </a:solidFill>
              <a:latin typeface="Arial" panose="020B0604020202020204" pitchFamily="34" charset="0"/>
              <a:cs typeface="Arial" panose="020B0604020202020204" pitchFamily="34" charset="0"/>
            </a:endParaRPr>
          </a:p>
        </p:txBody>
      </p:sp>
      <p:sp>
        <p:nvSpPr>
          <p:cNvPr id="1027" name="Let’s play a recap game: In each square you will find a statement,…"/>
          <p:cNvSpPr txBox="1"/>
          <p:nvPr/>
        </p:nvSpPr>
        <p:spPr>
          <a:xfrm>
            <a:off x="5597236" y="9234693"/>
            <a:ext cx="14353309"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pa-IN" sz="3600" b="0" dirty="0">
                <a:solidFill>
                  <a:srgbClr val="FFFFFF"/>
                </a:solidFill>
              </a:rPr>
              <a:t>ਆਓ ਇੱਕ ਦੁਹਰਾਓ (ਰਿਕੈਪ) ਖੇਡ ਖੇਡੀਏ : ਹਰੇਕ ਵਰਗ ਵਿੱਚ ਤੁਹਾਨੂੰ ਇੱਕ ਬਿਆਨ ਮਿਲੇਗਾ,</a:t>
            </a:r>
            <a:endParaRPr lang="en-US" sz="3600" b="0" dirty="0">
              <a:solidFill>
                <a:srgbClr val="FFFFFF"/>
              </a:solidFill>
            </a:endParaRPr>
          </a:p>
          <a:p>
            <a:r>
              <a:rPr lang="pa-IN" sz="3600" b="0" dirty="0">
                <a:solidFill>
                  <a:srgbClr val="FFFFFF"/>
                </a:solidFill>
              </a:rPr>
              <a:t>ਆਓ ਤੁਹਾਡੇ ਜਵਾਬ ਸੁਣੀਏ।</a:t>
            </a:r>
            <a:endParaRPr sz="4000" b="0" dirty="0">
              <a:ln>
                <a:solidFill>
                  <a:schemeClr val="bg1"/>
                </a:solidFill>
              </a:ln>
              <a:solidFill>
                <a:srgbClr val="FFFFFF"/>
              </a:solidFill>
              <a:latin typeface="Arial" panose="020B0604020202020204" pitchFamily="34" charset="0"/>
              <a:cs typeface="Arial" panose="020B0604020202020204" pitchFamily="34" charset="0"/>
            </a:endParaRPr>
          </a:p>
        </p:txBody>
      </p:sp>
      <p:pic>
        <p:nvPicPr>
          <p:cNvPr id="1028" name="Image" descr="Image"/>
          <p:cNvPicPr>
            <a:picLocks noChangeAspect="1"/>
          </p:cNvPicPr>
          <p:nvPr/>
        </p:nvPicPr>
        <p:blipFill>
          <a:blip r:embed="rId7"/>
          <a:stretch>
            <a:fillRect/>
          </a:stretch>
        </p:blipFill>
        <p:spPr>
          <a:xfrm>
            <a:off x="20646871" y="6108797"/>
            <a:ext cx="1151819" cy="1123859"/>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1020"/>
                                        </p:tgtEl>
                                        <p:attrNameLst>
                                          <p:attrName>style.visibility</p:attrName>
                                        </p:attrNameLst>
                                      </p:cBhvr>
                                      <p:to>
                                        <p:strVal val="visible"/>
                                      </p:to>
                                    </p:set>
                                    <p:anim calcmode="lin" valueType="num">
                                      <p:cBhvr additive="base">
                                        <p:cTn id="10" dur="1000"/>
                                        <p:tgtEl>
                                          <p:spTgt spid="1020"/>
                                        </p:tgtEl>
                                        <p:attrNameLst>
                                          <p:attrName>ppt_y</p:attrName>
                                        </p:attrNameLst>
                                      </p:cBhvr>
                                      <p:tavLst>
                                        <p:tav tm="0">
                                          <p:val>
                                            <p:strVal val="#ppt_y+#ppt_h*1.125000"/>
                                          </p:val>
                                        </p:tav>
                                        <p:tav tm="100000">
                                          <p:val>
                                            <p:strVal val="#ppt_y"/>
                                          </p:val>
                                        </p:tav>
                                      </p:tavLst>
                                    </p:anim>
                                    <p:animEffect transition="in" filter="wipe(up)">
                                      <p:cBhvr>
                                        <p:cTn id="11" dur="1000"/>
                                        <p:tgtEl>
                                          <p:spTgt spid="10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019"/>
                                        </p:tgtEl>
                                        <p:attrNameLst>
                                          <p:attrName>style.visibility</p:attrName>
                                        </p:attrNameLst>
                                      </p:cBhvr>
                                      <p:to>
                                        <p:strVal val="visible"/>
                                      </p:to>
                                    </p:set>
                                    <p:anim calcmode="lin" valueType="num">
                                      <p:cBhvr additive="base">
                                        <p:cTn id="21" dur="500"/>
                                        <p:tgtEl>
                                          <p:spTgt spid="1019"/>
                                        </p:tgtEl>
                                        <p:attrNameLst>
                                          <p:attrName>ppt_x</p:attrName>
                                        </p:attrNameLst>
                                      </p:cBhvr>
                                      <p:tavLst>
                                        <p:tav tm="0">
                                          <p:val>
                                            <p:strVal val="#ppt_x-#ppt_w*1.125000"/>
                                          </p:val>
                                        </p:tav>
                                        <p:tav tm="100000">
                                          <p:val>
                                            <p:strVal val="#ppt_x"/>
                                          </p:val>
                                        </p:tav>
                                      </p:tavLst>
                                    </p:anim>
                                    <p:animEffect transition="in" filter="wipe(right)">
                                      <p:cBhvr>
                                        <p:cTn id="22" dur="500"/>
                                        <p:tgtEl>
                                          <p:spTgt spid="10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18"/>
                                        </p:tgtEl>
                                        <p:attrNameLst>
                                          <p:attrName>style.visibility</p:attrName>
                                        </p:attrNameLst>
                                      </p:cBhvr>
                                      <p:to>
                                        <p:strVal val="visible"/>
                                      </p:to>
                                    </p:set>
                                    <p:anim calcmode="lin" valueType="num">
                                      <p:cBhvr additive="base">
                                        <p:cTn id="32" dur="1000"/>
                                        <p:tgtEl>
                                          <p:spTgt spid="1018"/>
                                        </p:tgtEl>
                                        <p:attrNameLst>
                                          <p:attrName>ppt_y</p:attrName>
                                        </p:attrNameLst>
                                      </p:cBhvr>
                                      <p:tavLst>
                                        <p:tav tm="0">
                                          <p:val>
                                            <p:strVal val="#ppt_y+#ppt_h*1.125000"/>
                                          </p:val>
                                        </p:tav>
                                        <p:tav tm="100000">
                                          <p:val>
                                            <p:strVal val="#ppt_y"/>
                                          </p:val>
                                        </p:tav>
                                      </p:tavLst>
                                    </p:anim>
                                    <p:animEffect transition="in" filter="wipe(up)">
                                      <p:cBhvr>
                                        <p:cTn id="33" dur="1000"/>
                                        <p:tgtEl>
                                          <p:spTgt spid="1018"/>
                                        </p:tgtEl>
                                      </p:cBhvr>
                                    </p:animEffect>
                                  </p:childTnLst>
                                </p:cTn>
                              </p:par>
                              <p:par>
                                <p:cTn id="34" presetID="12" presetClass="entr" presetSubtype="4"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1000"/>
                                        <p:tgtEl>
                                          <p:spTgt spid="1028"/>
                                        </p:tgtEl>
                                        <p:attrNameLst>
                                          <p:attrName>ppt_y</p:attrName>
                                        </p:attrNameLst>
                                      </p:cBhvr>
                                      <p:tavLst>
                                        <p:tav tm="0">
                                          <p:val>
                                            <p:strVal val="#ppt_y+#ppt_h*1.125000"/>
                                          </p:val>
                                        </p:tav>
                                        <p:tav tm="100000">
                                          <p:val>
                                            <p:strVal val="#ppt_y"/>
                                          </p:val>
                                        </p:tav>
                                      </p:tavLst>
                                    </p:anim>
                                    <p:animEffect transition="in" filter="wipe(up)">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10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23097931" y="13055998"/>
            <a:ext cx="2098870" cy="1540535"/>
            <a:chOff x="0" y="2516"/>
            <a:chExt cx="2098868" cy="1540533"/>
          </a:xfrm>
        </p:grpSpPr>
        <p:sp>
          <p:nvSpPr>
            <p:cNvPr id="208" name="04"/>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04</a:t>
              </a:r>
            </a:p>
          </p:txBody>
        </p:sp>
        <p:pic>
          <p:nvPicPr>
            <p:cNvPr id="20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17" name="Group"/>
          <p:cNvGrpSpPr/>
          <p:nvPr/>
        </p:nvGrpSpPr>
        <p:grpSpPr>
          <a:xfrm>
            <a:off x="300010" y="12315300"/>
            <a:ext cx="4601210" cy="995767"/>
            <a:chOff x="0" y="0"/>
            <a:chExt cx="4601208" cy="995765"/>
          </a:xfrm>
        </p:grpSpPr>
        <p:pic>
          <p:nvPicPr>
            <p:cNvPr id="212"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13"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16"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20" name="Group"/>
          <p:cNvGrpSpPr/>
          <p:nvPr/>
        </p:nvGrpSpPr>
        <p:grpSpPr>
          <a:xfrm>
            <a:off x="1083308" y="359990"/>
            <a:ext cx="22217385" cy="1297968"/>
            <a:chOff x="0" y="0"/>
            <a:chExt cx="22217384" cy="1297966"/>
          </a:xfrm>
        </p:grpSpPr>
        <p:sp>
          <p:nvSpPr>
            <p:cNvPr id="218" name="Rounded Rectangle"/>
            <p:cNvSpPr/>
            <p:nvPr/>
          </p:nvSpPr>
          <p:spPr>
            <a:xfrm>
              <a:off x="0" y="0"/>
              <a:ext cx="22217384"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9" name="WHAT ARE WE GOING TO LEARN?"/>
            <p:cNvSpPr txBox="1"/>
            <p:nvPr/>
          </p:nvSpPr>
          <p:spPr>
            <a:xfrm>
              <a:off x="3875942" y="212966"/>
              <a:ext cx="14465497" cy="8720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dirty="0"/>
                <a:t>ਏ ਐਨ ਐਮ, ਆਸ਼ਾ (</a:t>
              </a:r>
              <a:r>
                <a:rPr lang="en-US" dirty="0"/>
                <a:t>ASHA</a:t>
              </a:r>
              <a:r>
                <a:rPr lang="pa-IN" dirty="0"/>
                <a:t>), ਏ ਡਬਲਿਊ ਡਬਲਿਊ ਦੀ ਭੂਮਿਕਾ </a:t>
              </a:r>
              <a:endParaRPr b="0" dirty="0">
                <a:latin typeface="Arial" panose="020B0604020202020204" pitchFamily="34" charset="0"/>
                <a:cs typeface="Arial" panose="020B0604020202020204" pitchFamily="34"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941685" y="2337369"/>
            <a:ext cx="11185767" cy="9980976"/>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9" name="Rounded Rectangle">
            <a:extLst>
              <a:ext uri="{FF2B5EF4-FFF2-40B4-BE49-F238E27FC236}">
                <a16:creationId xmlns:a16="http://schemas.microsoft.com/office/drawing/2014/main" id="{EDA7ADCF-61C7-FB4A-9CA8-D3DC2455F5D8}"/>
              </a:ext>
            </a:extLst>
          </p:cNvPr>
          <p:cNvSpPr/>
          <p:nvPr/>
        </p:nvSpPr>
        <p:spPr>
          <a:xfrm>
            <a:off x="12345281" y="2186494"/>
            <a:ext cx="11070586" cy="9980976"/>
          </a:xfrm>
          <a:prstGeom prst="roundRect">
            <a:avLst>
              <a:gd name="adj" fmla="val 849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solidFill>
                <a:sysClr val="windowText" lastClr="0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7FDB9F9-9C25-EA4C-8527-CBF8EFB3708D}"/>
              </a:ext>
            </a:extLst>
          </p:cNvPr>
          <p:cNvSpPr/>
          <p:nvPr/>
        </p:nvSpPr>
        <p:spPr>
          <a:xfrm>
            <a:off x="1083308" y="2548176"/>
            <a:ext cx="10575288" cy="1077218"/>
          </a:xfrm>
          <a:prstGeom prst="rect">
            <a:avLst/>
          </a:prstGeom>
        </p:spPr>
        <p:txBody>
          <a:bodyPr wrap="square">
            <a:spAutoFit/>
          </a:bodyPr>
          <a:lstStyle/>
          <a:p>
            <a:r>
              <a:rPr lang="pa-IN" sz="3200" dirty="0"/>
              <a:t>ਸਿਹਤ - ਏ ਐਨ ਐਮ, ਡੀਐਸਓ/</a:t>
            </a:r>
            <a:br>
              <a:rPr lang="en-US" sz="3200" dirty="0"/>
            </a:br>
            <a:r>
              <a:rPr lang="pa-IN" sz="3200" dirty="0"/>
              <a:t>ਐਮਓ  ਦੇ ਮਾਰਗਦਰਸ਼ਨ ਤਹਿਤ </a:t>
            </a:r>
            <a:endParaRPr lang="en-US" b="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01716F3-62D3-544E-A875-6F7652976212}"/>
              </a:ext>
            </a:extLst>
          </p:cNvPr>
          <p:cNvSpPr/>
          <p:nvPr/>
        </p:nvSpPr>
        <p:spPr>
          <a:xfrm>
            <a:off x="12700810" y="3826432"/>
            <a:ext cx="10599883" cy="7478970"/>
          </a:xfrm>
          <a:prstGeom prst="rect">
            <a:avLst/>
          </a:prstGeom>
        </p:spPr>
        <p:txBody>
          <a:bodyPr wrap="square">
            <a:spAutoFit/>
          </a:bodyPr>
          <a:lstStyle/>
          <a:p>
            <a:pPr algn="l"/>
            <a:r>
              <a:rPr lang="pa-IN" sz="3200" b="0" dirty="0"/>
              <a:t>ਅੰਤਰ-ਨਿਜੀ ਸੰਚਾਰ ਰਾਹੀਂ ਸਮੂਹਕ ਜਾਗਰੂਕਤਾ </a:t>
            </a:r>
            <a:endParaRPr lang="en-US" sz="3200" b="0" dirty="0"/>
          </a:p>
          <a:p>
            <a:pPr algn="l"/>
            <a:r>
              <a:rPr lang="pa-IN" sz="3200" b="0" dirty="0"/>
              <a:t>(ਏ) ਸਮਾਜਕ ਤੌਰ ‘ਤੇ ਦੂਰੀ ਬਣਾਈ ਰੱਖਣ (ਸੋਸ਼ਲ ਡਿਸਟੈਂਸਿੰਗ )ਸਮੇਤ ਇਹਤਿਆਤੀ ਅਤੇ ਰੋਕਥਾਮ ਕਾਰਵਾਈਆਂ ਤੇਜ਼ ਕਰਨਾ </a:t>
            </a:r>
            <a:endParaRPr lang="en-US" sz="3200" b="0" dirty="0"/>
          </a:p>
          <a:p>
            <a:pPr algn="l"/>
            <a:r>
              <a:rPr lang="pa-IN" sz="3200" b="0" dirty="0"/>
              <a:t>(ਬੀ) ਭਰਮਾਂ ਅਤੇ ਗ਼ਲਤਫ਼ਹਿਮੀਆਂ ਨਾਲ ਨਜਿੱਠਣਾ ;</a:t>
            </a:r>
            <a:endParaRPr lang="en-US" sz="3200" b="0" dirty="0"/>
          </a:p>
          <a:p>
            <a:pPr algn="l"/>
            <a:r>
              <a:rPr lang="pa-IN" sz="3200" b="0" dirty="0"/>
              <a:t>ਘਰ ਤੋਂ ਘਰ ਅੰਦਰ ਨਿਗਰਾਨੀ ਵਿੱਚ ਏਐਨਐਮ/ਸੁਪਰਵਾਈਜ਼ਰ ਦੀ ਸਹਾਇਤਾ ਕਰਨਾ ਇਹਨਾਂ ਸਮੇਤ </a:t>
            </a:r>
            <a:endParaRPr lang="en-US" sz="3200" b="0" dirty="0"/>
          </a:p>
          <a:p>
            <a:pPr algn="l"/>
            <a:r>
              <a:rPr lang="pa-IN" sz="3200" b="0" dirty="0"/>
              <a:t>(ਏ) ਐਚ ਆਰ ਡੀ ਅਤੇ ਸੰਭਾਵੀ ਕੇਸਾਂ ਦੀ ਸ਼ਨਾਖਤ </a:t>
            </a:r>
            <a:endParaRPr lang="en-US" sz="3200" b="0" dirty="0"/>
          </a:p>
          <a:p>
            <a:pPr algn="l"/>
            <a:r>
              <a:rPr lang="pa-IN" sz="3200" b="0" dirty="0"/>
              <a:t>(ਬੀ) ਸ਼ਹਿਰੀ ਅਤੇ ਦਿਹਾਤੀ ਇਲਾਕਿਆਂ ਵਿੱਚ ਮੈਡੀਕਲ ਸੇਵਾਵਾਂ ਤੇਜ਼ ਕਰਨ ਨੂੰ ਯਕੀਨੀ ਬਣਾਉਣਾ ਅਤੇ </a:t>
            </a:r>
            <a:endParaRPr lang="en-US" sz="3200" b="0" dirty="0"/>
          </a:p>
          <a:p>
            <a:pPr algn="l"/>
            <a:r>
              <a:rPr lang="pa-IN" sz="3200" b="0" dirty="0"/>
              <a:t>(ਸੀ) ਮਨੋਸਮਾਜਕ ਦੇਖਭਾਲ, ਕਲੰਕ ਅਤੇ ਭੇਦਭਾਵ।</a:t>
            </a:r>
            <a:endParaRPr lang="en-US" sz="3200" b="0" dirty="0"/>
          </a:p>
          <a:p>
            <a:pPr algn="l"/>
            <a:r>
              <a:rPr lang="pa-IN" sz="3200" b="0" dirty="0"/>
              <a:t>ਕੋਵਿਡ-19 ਮਹਾਂਮਾਰੀ ਦੇ ਵੱਖ-ਵੱਖ ਗੇੜਾਂ ਦੀ ਰਿਪੋਰਟਿੰਗ ਅਤੇ ਪ੍ਰਤੀਪੁਸ਼ਟੀ (ਕੋਈ ਕੇਸ ਨਹੀਂ, ਬਾਹਰ ਤੋਂ ਆਏ ਕੇਸ/ਇੱਕਾ ਦੁੱਕਾ ਕੇਸ, ਸਮੂਹ ਅਤੇ ਸਮਾਜਕ ਪੱਧਰ ‘ਤੇ ਵਿਆਪਕ ਪ੍ਰਸਾਰਣ)</a:t>
            </a:r>
            <a:endParaRPr lang="en-US" sz="3200" b="0" dirty="0"/>
          </a:p>
          <a:p>
            <a:pPr algn="l"/>
            <a:r>
              <a:rPr lang="pa-IN" sz="3200" b="0" dirty="0"/>
              <a:t>ਵਿਅਕਤੀਗਤ ਸੁਰੱਖਿਆ ਅਤੇ ਸਾਵਧਾਨੀਆਂ </a:t>
            </a:r>
            <a:endParaRPr lang="en-US" sz="3200" b="0" dirty="0"/>
          </a:p>
          <a:p>
            <a:pPr algn="l"/>
            <a:r>
              <a:rPr lang="pa-IN" sz="3200" b="0" dirty="0"/>
              <a:t>ਕੋਵਿਡ-19 ਆਈਈਸੀ ਸਮੱਗਰੀ ਦੀ ਅਸਰਦਾਰ ਵਰਤੋਂ ਦੀ ਨਿਗਰਾਨੀ</a:t>
            </a:r>
            <a:r>
              <a:rPr lang="en-US" sz="3200" b="0" dirty="0"/>
              <a:t> </a:t>
            </a:r>
            <a:endParaRPr lang="en-IN" sz="3200" b="0" dirty="0">
              <a:solidFill>
                <a:sysClr val="windowText" lastClr="0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7B70026-45D9-9541-BF2A-8784EA3CCA1B}"/>
              </a:ext>
            </a:extLst>
          </p:cNvPr>
          <p:cNvSpPr/>
          <p:nvPr/>
        </p:nvSpPr>
        <p:spPr>
          <a:xfrm>
            <a:off x="12694312" y="2549727"/>
            <a:ext cx="10372524" cy="954107"/>
          </a:xfrm>
          <a:prstGeom prst="rect">
            <a:avLst/>
          </a:prstGeom>
        </p:spPr>
        <p:txBody>
          <a:bodyPr wrap="square">
            <a:spAutoFit/>
          </a:bodyPr>
          <a:lstStyle/>
          <a:p>
            <a:pPr defTabSz="914400">
              <a:defRPr sz="3000">
                <a:sym typeface="Gill Sans"/>
              </a:defRPr>
            </a:pPr>
            <a:r>
              <a:rPr lang="pa-IN" sz="2800" dirty="0"/>
              <a:t>ਹੈਲਥ-ਆਸ਼ਾ, ਸੀਐਚਵੀ (ਸ਼ਹਿਰੀ ਇਲਾਕਿਆਂ ਵਿੱਚ) ਅਤੇ ਆਈਸੀਡੀਐਸ - ਏ ਡਬਲਿਊ ਡਬਲਿਊ,  ਆਸ਼ਾ ਸਹਾਇਕ ਅਤੇ ਸੀਡੀਪੀਓ ਦੇ ਮਾਰਗਦਰਸ਼ਨ ਤਹਿਤ</a:t>
            </a:r>
            <a:r>
              <a:rPr lang="en-US" sz="2800" dirty="0"/>
              <a:t> </a:t>
            </a:r>
            <a:endParaRPr lang="en-IN" sz="2800" b="0" dirty="0">
              <a:solidFill>
                <a:sysClr val="windowText" lastClr="00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AC36B53-AD84-AD46-9D89-58580084C277}"/>
              </a:ext>
            </a:extLst>
          </p:cNvPr>
          <p:cNvSpPr/>
          <p:nvPr/>
        </p:nvSpPr>
        <p:spPr>
          <a:xfrm>
            <a:off x="1293964" y="3755479"/>
            <a:ext cx="10481207" cy="7478970"/>
          </a:xfrm>
          <a:prstGeom prst="rect">
            <a:avLst/>
          </a:prstGeom>
        </p:spPr>
        <p:txBody>
          <a:bodyPr wrap="square">
            <a:spAutoFit/>
          </a:bodyPr>
          <a:lstStyle/>
          <a:p>
            <a:pPr algn="l"/>
            <a:r>
              <a:rPr lang="pa-IN" sz="3200" b="0" dirty="0"/>
              <a:t>ਸੂਚਨਾ (ਜਾਣਕਾਰੀ) ਮੁਹਈਆ ਕਰਨਾ </a:t>
            </a:r>
            <a:endParaRPr lang="en-US" sz="3200" b="0" dirty="0"/>
          </a:p>
          <a:p>
            <a:pPr algn="l"/>
            <a:r>
              <a:rPr lang="pa-IN" sz="3200" b="0" dirty="0"/>
              <a:t>(ਏ) ਕੋਵਿਡ ਦੇ ਫੈਲਣ ਦੇ ਪੜਾਵਾਂ ਦੌਰਾਨ , ਸਮਾਜਕ ਤੌਰ ‘ਤੇ ਦੂਰੀ ਬਣਾਈ ਰੱਖਣ (ਸੋਸ਼ਲ ਡਿਸਟੈਂਸਿੰਗ ) ਸਮੇਤ ਇਹਤਿਆਤ ਅਤੇ ਰੋਕਥਾਮ ਦੀਆਂ ਕਾਰਵਾਈਆਂ</a:t>
            </a:r>
            <a:endParaRPr lang="en-US" sz="3200" b="0" dirty="0"/>
          </a:p>
          <a:p>
            <a:pPr algn="l"/>
            <a:r>
              <a:rPr lang="pa-IN" sz="3200" b="0" dirty="0"/>
              <a:t>(ਬੀ) ਭਰਮਾਂ ਅਤੇ ਗ਼ਲਤਫ਼ਹਿਮੀਆਂ ਨਾਲ ਨਜਿੱਠਣਾ ;</a:t>
            </a:r>
            <a:endParaRPr lang="en-US" sz="3200" b="0" dirty="0"/>
          </a:p>
          <a:p>
            <a:pPr algn="l"/>
            <a:r>
              <a:rPr lang="pa-IN" sz="3200" b="0" dirty="0"/>
              <a:t>ਡੀਐਸਓ ਦੀ ਸਹਾਇਤਾ ਕਰਨਾ </a:t>
            </a:r>
            <a:endParaRPr lang="en-US" sz="3200" b="0" dirty="0"/>
          </a:p>
          <a:p>
            <a:pPr algn="l"/>
            <a:r>
              <a:rPr lang="pa-IN" sz="3200" b="0" dirty="0"/>
              <a:t>(ਏ) ਐਸਓਪੀਜ਼ ਅਨੁਸਾਰ ਸੰਪਰਕ ਦਾ ਪਤਾ ਲਾਉਣਾ </a:t>
            </a:r>
            <a:endParaRPr lang="en-US" sz="3200" b="0" dirty="0"/>
          </a:p>
          <a:p>
            <a:pPr algn="l"/>
            <a:r>
              <a:rPr lang="pa-IN" sz="3200" b="0" dirty="0"/>
              <a:t>(ਬੀ) ਸ਼ਹਿਰੀ ਅਤੇ ਦਿਹਾਤੀ ਇਲਾਕਿਆਂ ਵਿੱਚ ਜਨਤਕ ਸਿਹਤ (ਘਰ ਵਿੱਚ ਅਲੱਗ ਰੱਖਣ (ਏਕਾਂਤਵਾਸ), ਘਰ ਵਿੱਚ ਦੇਖਭਾਲ, ਅਤੇ ਐਚ ਆਰ ਡੀ ਅਤੇ ਸੰਭਾਵੀ ਕੇਸਾਂ)ਨੂੰ ਜੋੜਨਾ ਅਤੇ </a:t>
            </a:r>
            <a:endParaRPr lang="en-US" sz="3200" b="0" dirty="0"/>
          </a:p>
          <a:p>
            <a:pPr algn="l"/>
            <a:r>
              <a:rPr lang="pa-IN" sz="3200" b="0" dirty="0"/>
              <a:t>(ਸੀ) ਮਨੋਸਮਾਜਕ ਦੇਖਭਾਲ ਅਤੇ ਭੇਦਭਾਵ ਕਲੰਕ ਅਤੇ ਭੇਦਭਾਵ। </a:t>
            </a:r>
            <a:endParaRPr lang="en-US" sz="3200" b="0" dirty="0"/>
          </a:p>
          <a:p>
            <a:pPr algn="l"/>
            <a:r>
              <a:rPr lang="pa-IN" sz="3200" b="0" dirty="0"/>
              <a:t>ਕੋਵਿਡ-19 ਮਹਾਂਮਾਰੀ ਦੇ ਵੱਖ-ਵੱਖ ਗੇੜਾਂ ਦੀ ਰਿਪੋਰਟਿੰਗ ਅਤੇ ਪ੍ਰਤੀਪੁਸ਼ਟੀ (ਕੋਈ ਕੇਸ ਨਹੀਂ, ਬਾਹਰ ਤੋਂ ਆਏ ਕੇਸ/ਇੱਕਾ ਦੁੱਕਾ ਕੇਸ, ਸਮੂਹ ਅਤੇ ਸਮਾਜਕ ਪੱਧਰ ‘ਤੇ ਵਿਆਪਕ ਪ੍ਰਸਾਰਣ)</a:t>
            </a:r>
            <a:endParaRPr lang="en-US" sz="3200" b="0" dirty="0"/>
          </a:p>
          <a:p>
            <a:pPr algn="l"/>
            <a:r>
              <a:rPr lang="pa-IN" sz="3200" b="0" dirty="0"/>
              <a:t>ਵਿਅਕਤੀਗਤ ਸੁਰੱਖਿਆ ਅਤੇ ਸਾਵਧਾਨੀਆਂ </a:t>
            </a:r>
            <a:endParaRPr lang="en-US" sz="3200" b="0" dirty="0"/>
          </a:p>
          <a:p>
            <a:pPr algn="l"/>
            <a:r>
              <a:rPr lang="pa-IN" sz="3200" b="0" dirty="0"/>
              <a:t>ਕੋਵਿਡ-19 ਆਈਈਸੀ ਸਮੱਗਰੀ ਦੀ ਅਸਰਦਾਰ ਵਰਤੋਂ ਦੀ ਨਿਗਰਾਨੀ</a:t>
            </a:r>
            <a:r>
              <a:rPr lang="en-US" sz="3200" b="0" dirty="0"/>
              <a:t> </a:t>
            </a:r>
            <a:endParaRPr lang="en-IN" sz="32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bg/>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nodePh="1">
                                  <p:stCondLst>
                                    <p:cond delay="0"/>
                                  </p:stCondLst>
                                  <p:endCondLst>
                                    <p:cond evt="begin" delay="0">
                                      <p:tn val="61"/>
                                    </p:cond>
                                  </p:endCondLst>
                                  <p:childTnLst>
                                    <p:set>
                                      <p:cBhvr>
                                        <p:cTn id="6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uiExpand="1" build="p" bldLvl="2" animBg="1"/>
      <p:bldP spid="3" grpId="0"/>
      <p:bldP spid="4" grpId="0" build="p" bldLvl="2"/>
      <p:bldP spid="24"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5" name="Group"/>
          <p:cNvGrpSpPr/>
          <p:nvPr/>
        </p:nvGrpSpPr>
        <p:grpSpPr>
          <a:xfrm>
            <a:off x="300010" y="12315300"/>
            <a:ext cx="4601210" cy="995767"/>
            <a:chOff x="0" y="0"/>
            <a:chExt cx="4601208" cy="995765"/>
          </a:xfrm>
        </p:grpSpPr>
        <p:pic>
          <p:nvPicPr>
            <p:cNvPr id="1030"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31"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3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3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34"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39" name="Group"/>
          <p:cNvGrpSpPr/>
          <p:nvPr/>
        </p:nvGrpSpPr>
        <p:grpSpPr>
          <a:xfrm>
            <a:off x="23097931" y="13055999"/>
            <a:ext cx="2098868" cy="1540535"/>
            <a:chOff x="0" y="2515"/>
            <a:chExt cx="2098867" cy="1540534"/>
          </a:xfrm>
        </p:grpSpPr>
        <p:sp>
          <p:nvSpPr>
            <p:cNvPr id="1037" name="38"/>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40</a:t>
              </a:r>
              <a:endParaRPr b="0" dirty="0">
                <a:latin typeface="Arial" panose="020B0604020202020204" pitchFamily="34" charset="0"/>
                <a:cs typeface="Arial" panose="020B0604020202020204" pitchFamily="34" charset="0"/>
              </a:endParaRPr>
            </a:p>
          </p:txBody>
        </p:sp>
        <p:pic>
          <p:nvPicPr>
            <p:cNvPr id="103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pic>
        <p:nvPicPr>
          <p:cNvPr id="201" name="Covid game 2-01.jpg">
            <a:extLst>
              <a:ext uri="{FF2B5EF4-FFF2-40B4-BE49-F238E27FC236}">
                <a16:creationId xmlns:a16="http://schemas.microsoft.com/office/drawing/2014/main" id="{2729E7F7-5834-EF43-90D8-0603AD419F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162332" y="575177"/>
            <a:ext cx="3006964" cy="3006964"/>
          </a:xfrm>
          <a:prstGeom prst="rect">
            <a:avLst/>
          </a:prstGeom>
          <a:ln w="12700">
            <a:miter lim="400000"/>
          </a:ln>
        </p:spPr>
      </p:pic>
      <p:pic>
        <p:nvPicPr>
          <p:cNvPr id="202" name="Covid game 2-02.jpg">
            <a:extLst>
              <a:ext uri="{FF2B5EF4-FFF2-40B4-BE49-F238E27FC236}">
                <a16:creationId xmlns:a16="http://schemas.microsoft.com/office/drawing/2014/main" id="{B2B41C0C-5D87-E742-B2FF-2187CA7F6C2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16597" y="587877"/>
            <a:ext cx="3006964" cy="3006964"/>
          </a:xfrm>
          <a:prstGeom prst="rect">
            <a:avLst/>
          </a:prstGeom>
          <a:ln w="12700">
            <a:miter lim="400000"/>
          </a:ln>
        </p:spPr>
      </p:pic>
      <p:pic>
        <p:nvPicPr>
          <p:cNvPr id="203" name="Covid game 2-03.jpg">
            <a:extLst>
              <a:ext uri="{FF2B5EF4-FFF2-40B4-BE49-F238E27FC236}">
                <a16:creationId xmlns:a16="http://schemas.microsoft.com/office/drawing/2014/main" id="{614C4038-FD60-7A4B-8490-5283C5AB86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470863" y="587877"/>
            <a:ext cx="3006964" cy="3006964"/>
          </a:xfrm>
          <a:prstGeom prst="rect">
            <a:avLst/>
          </a:prstGeom>
          <a:ln w="12700">
            <a:miter lim="400000"/>
          </a:ln>
        </p:spPr>
      </p:pic>
      <p:pic>
        <p:nvPicPr>
          <p:cNvPr id="204" name="Covid game 2-01.jpg">
            <a:extLst>
              <a:ext uri="{FF2B5EF4-FFF2-40B4-BE49-F238E27FC236}">
                <a16:creationId xmlns:a16="http://schemas.microsoft.com/office/drawing/2014/main" id="{3B1C2230-66D6-B748-A53A-70C006911DE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625129" y="613277"/>
            <a:ext cx="3006964" cy="3006964"/>
          </a:xfrm>
          <a:prstGeom prst="rect">
            <a:avLst/>
          </a:prstGeom>
          <a:ln w="12700">
            <a:miter lim="400000"/>
          </a:ln>
        </p:spPr>
      </p:pic>
      <p:pic>
        <p:nvPicPr>
          <p:cNvPr id="205" name="Covid game 2-05.jpg">
            <a:extLst>
              <a:ext uri="{FF2B5EF4-FFF2-40B4-BE49-F238E27FC236}">
                <a16:creationId xmlns:a16="http://schemas.microsoft.com/office/drawing/2014/main" id="{2084E46B-1618-904B-9F09-B35CE51D8FC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162332" y="3728318"/>
            <a:ext cx="3006965" cy="3006965"/>
          </a:xfrm>
          <a:prstGeom prst="rect">
            <a:avLst/>
          </a:prstGeom>
          <a:ln w="12700">
            <a:miter lim="400000"/>
          </a:ln>
        </p:spPr>
      </p:pic>
      <p:pic>
        <p:nvPicPr>
          <p:cNvPr id="206" name="Covid game 2-06.jpg">
            <a:extLst>
              <a:ext uri="{FF2B5EF4-FFF2-40B4-BE49-F238E27FC236}">
                <a16:creationId xmlns:a16="http://schemas.microsoft.com/office/drawing/2014/main" id="{0ADD19D4-EF8A-5F40-A06E-71CB73E6FCB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3316597" y="3741018"/>
            <a:ext cx="3006965" cy="3006965"/>
          </a:xfrm>
          <a:prstGeom prst="rect">
            <a:avLst/>
          </a:prstGeom>
          <a:ln w="12700">
            <a:miter lim="400000"/>
          </a:ln>
        </p:spPr>
      </p:pic>
      <p:pic>
        <p:nvPicPr>
          <p:cNvPr id="207" name="Covid game 2-07.jpg">
            <a:extLst>
              <a:ext uri="{FF2B5EF4-FFF2-40B4-BE49-F238E27FC236}">
                <a16:creationId xmlns:a16="http://schemas.microsoft.com/office/drawing/2014/main" id="{548FA31C-9061-1445-B118-C32E00092C7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863" y="3741018"/>
            <a:ext cx="3006965" cy="3006965"/>
          </a:xfrm>
          <a:prstGeom prst="rect">
            <a:avLst/>
          </a:prstGeom>
          <a:ln w="12700">
            <a:miter lim="400000"/>
          </a:ln>
        </p:spPr>
      </p:pic>
      <p:pic>
        <p:nvPicPr>
          <p:cNvPr id="208" name="Covid game 2-08.jpg">
            <a:extLst>
              <a:ext uri="{FF2B5EF4-FFF2-40B4-BE49-F238E27FC236}">
                <a16:creationId xmlns:a16="http://schemas.microsoft.com/office/drawing/2014/main" id="{1BFA180F-B65D-7B41-AB7A-AB6C9E7BB6D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625127" y="3715618"/>
            <a:ext cx="3006965" cy="3006965"/>
          </a:xfrm>
          <a:prstGeom prst="rect">
            <a:avLst/>
          </a:prstGeom>
          <a:ln w="12700">
            <a:miter lim="400000"/>
          </a:ln>
        </p:spPr>
      </p:pic>
      <p:pic>
        <p:nvPicPr>
          <p:cNvPr id="209" name="Covid game 2-09.jpg">
            <a:extLst>
              <a:ext uri="{FF2B5EF4-FFF2-40B4-BE49-F238E27FC236}">
                <a16:creationId xmlns:a16="http://schemas.microsoft.com/office/drawing/2014/main" id="{66D2C55D-B65D-C745-8875-BCDE7C05A26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62332" y="6881460"/>
            <a:ext cx="3006965" cy="3006965"/>
          </a:xfrm>
          <a:prstGeom prst="rect">
            <a:avLst/>
          </a:prstGeom>
          <a:ln w="12700">
            <a:miter lim="400000"/>
          </a:ln>
        </p:spPr>
      </p:pic>
      <p:pic>
        <p:nvPicPr>
          <p:cNvPr id="210" name="Covid game 2-10.jpg">
            <a:extLst>
              <a:ext uri="{FF2B5EF4-FFF2-40B4-BE49-F238E27FC236}">
                <a16:creationId xmlns:a16="http://schemas.microsoft.com/office/drawing/2014/main" id="{769052EE-95DE-8B45-9819-C6078F2ED23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3316597" y="6881460"/>
            <a:ext cx="3006965" cy="3006965"/>
          </a:xfrm>
          <a:prstGeom prst="rect">
            <a:avLst/>
          </a:prstGeom>
          <a:ln w="12700">
            <a:miter lim="400000"/>
          </a:ln>
        </p:spPr>
      </p:pic>
      <p:pic>
        <p:nvPicPr>
          <p:cNvPr id="211" name="Covid game 2-11.jpg">
            <a:extLst>
              <a:ext uri="{FF2B5EF4-FFF2-40B4-BE49-F238E27FC236}">
                <a16:creationId xmlns:a16="http://schemas.microsoft.com/office/drawing/2014/main" id="{00922AB9-0465-A141-8B12-6CFE62B7F07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6470863" y="6868760"/>
            <a:ext cx="3006965" cy="3006965"/>
          </a:xfrm>
          <a:prstGeom prst="rect">
            <a:avLst/>
          </a:prstGeom>
          <a:ln w="12700">
            <a:miter lim="400000"/>
          </a:ln>
        </p:spPr>
      </p:pic>
      <p:pic>
        <p:nvPicPr>
          <p:cNvPr id="212" name="Covid game 2-12.jpg">
            <a:extLst>
              <a:ext uri="{FF2B5EF4-FFF2-40B4-BE49-F238E27FC236}">
                <a16:creationId xmlns:a16="http://schemas.microsoft.com/office/drawing/2014/main" id="{C1AF00AB-4003-5A41-9E98-A358520000D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9625127" y="6868760"/>
            <a:ext cx="3006965" cy="3006965"/>
          </a:xfrm>
          <a:prstGeom prst="rect">
            <a:avLst/>
          </a:prstGeom>
          <a:ln w="12700">
            <a:miter lim="400000"/>
          </a:ln>
        </p:spPr>
      </p:pic>
      <p:pic>
        <p:nvPicPr>
          <p:cNvPr id="213" name="Covid game 2-13.jpg">
            <a:extLst>
              <a:ext uri="{FF2B5EF4-FFF2-40B4-BE49-F238E27FC236}">
                <a16:creationId xmlns:a16="http://schemas.microsoft.com/office/drawing/2014/main" id="{EE1E4ED3-F320-2D4F-8A6C-A9C993DFB31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0162332" y="10034604"/>
            <a:ext cx="3006964" cy="3006964"/>
          </a:xfrm>
          <a:prstGeom prst="rect">
            <a:avLst/>
          </a:prstGeom>
          <a:ln w="12700">
            <a:miter lim="400000"/>
          </a:ln>
        </p:spPr>
      </p:pic>
      <p:pic>
        <p:nvPicPr>
          <p:cNvPr id="214" name="Covid game 2-14.jpg">
            <a:extLst>
              <a:ext uri="{FF2B5EF4-FFF2-40B4-BE49-F238E27FC236}">
                <a16:creationId xmlns:a16="http://schemas.microsoft.com/office/drawing/2014/main" id="{EB552EA4-3F08-264B-8A0F-3106F0B5A92B}"/>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3316597" y="10021904"/>
            <a:ext cx="3006964" cy="3006964"/>
          </a:xfrm>
          <a:prstGeom prst="rect">
            <a:avLst/>
          </a:prstGeom>
          <a:ln w="12700">
            <a:miter lim="400000"/>
          </a:ln>
        </p:spPr>
      </p:pic>
      <p:pic>
        <p:nvPicPr>
          <p:cNvPr id="215" name="Covid game 2-15.jpg">
            <a:extLst>
              <a:ext uri="{FF2B5EF4-FFF2-40B4-BE49-F238E27FC236}">
                <a16:creationId xmlns:a16="http://schemas.microsoft.com/office/drawing/2014/main" id="{E8899C4F-648B-BD41-9C52-8262DDE9E376}"/>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6470863" y="10047304"/>
            <a:ext cx="3006964" cy="3006964"/>
          </a:xfrm>
          <a:prstGeom prst="rect">
            <a:avLst/>
          </a:prstGeom>
          <a:ln w="12700">
            <a:miter lim="400000"/>
          </a:ln>
        </p:spPr>
      </p:pic>
      <p:pic>
        <p:nvPicPr>
          <p:cNvPr id="216" name="Covid game 2-16.jpg">
            <a:extLst>
              <a:ext uri="{FF2B5EF4-FFF2-40B4-BE49-F238E27FC236}">
                <a16:creationId xmlns:a16="http://schemas.microsoft.com/office/drawing/2014/main" id="{7FDB04EB-D7CA-FB4F-8F89-B51F09378933}"/>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9625127" y="9996504"/>
            <a:ext cx="3006964" cy="3006964"/>
          </a:xfrm>
          <a:prstGeom prst="rect">
            <a:avLst/>
          </a:prstGeom>
          <a:ln w="12700">
            <a:miter lim="400000"/>
          </a:ln>
        </p:spPr>
      </p:pic>
      <p:grpSp>
        <p:nvGrpSpPr>
          <p:cNvPr id="217" name="Group">
            <a:extLst>
              <a:ext uri="{FF2B5EF4-FFF2-40B4-BE49-F238E27FC236}">
                <a16:creationId xmlns:a16="http://schemas.microsoft.com/office/drawing/2014/main" id="{14BCF1A7-6724-7947-ABBA-2BC5D7636B57}"/>
              </a:ext>
            </a:extLst>
          </p:cNvPr>
          <p:cNvGrpSpPr/>
          <p:nvPr/>
        </p:nvGrpSpPr>
        <p:grpSpPr>
          <a:xfrm>
            <a:off x="13470024" y="675543"/>
            <a:ext cx="2700270" cy="1378586"/>
            <a:chOff x="0" y="0"/>
            <a:chExt cx="2700268" cy="1378585"/>
          </a:xfrm>
        </p:grpSpPr>
        <p:pic>
          <p:nvPicPr>
            <p:cNvPr id="218" name="Image" descr="Image">
              <a:extLst>
                <a:ext uri="{FF2B5EF4-FFF2-40B4-BE49-F238E27FC236}">
                  <a16:creationId xmlns:a16="http://schemas.microsoft.com/office/drawing/2014/main" id="{CECE831C-2160-0F4C-A13C-1A0598965F6B}"/>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19" name="Image" descr="Image">
              <a:extLst>
                <a:ext uri="{FF2B5EF4-FFF2-40B4-BE49-F238E27FC236}">
                  <a16:creationId xmlns:a16="http://schemas.microsoft.com/office/drawing/2014/main" id="{5CF1EA0C-6A44-184E-B432-37B9A2A2073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0" name="Image" descr="Image">
              <a:extLst>
                <a:ext uri="{FF2B5EF4-FFF2-40B4-BE49-F238E27FC236}">
                  <a16:creationId xmlns:a16="http://schemas.microsoft.com/office/drawing/2014/main" id="{75388E7B-4881-724E-BFA0-CCC7129020E1}"/>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1" name="Image" descr="Image">
              <a:extLst>
                <a:ext uri="{FF2B5EF4-FFF2-40B4-BE49-F238E27FC236}">
                  <a16:creationId xmlns:a16="http://schemas.microsoft.com/office/drawing/2014/main" id="{2F75D5AF-91C5-9C46-BE07-F46E2DA3FC88}"/>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2" name="Group">
            <a:extLst>
              <a:ext uri="{FF2B5EF4-FFF2-40B4-BE49-F238E27FC236}">
                <a16:creationId xmlns:a16="http://schemas.microsoft.com/office/drawing/2014/main" id="{5976D29C-E031-6D4D-85B1-72D44A04C0CF}"/>
              </a:ext>
            </a:extLst>
          </p:cNvPr>
          <p:cNvGrpSpPr/>
          <p:nvPr/>
        </p:nvGrpSpPr>
        <p:grpSpPr>
          <a:xfrm>
            <a:off x="13467909" y="6957660"/>
            <a:ext cx="2700270" cy="1378587"/>
            <a:chOff x="0" y="0"/>
            <a:chExt cx="2700268" cy="1378585"/>
          </a:xfrm>
        </p:grpSpPr>
        <p:pic>
          <p:nvPicPr>
            <p:cNvPr id="223" name="Image" descr="Image">
              <a:extLst>
                <a:ext uri="{FF2B5EF4-FFF2-40B4-BE49-F238E27FC236}">
                  <a16:creationId xmlns:a16="http://schemas.microsoft.com/office/drawing/2014/main" id="{F1961E21-0EE0-7146-BD24-5424E25A4A36}"/>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4" name="Image" descr="Image">
              <a:extLst>
                <a:ext uri="{FF2B5EF4-FFF2-40B4-BE49-F238E27FC236}">
                  <a16:creationId xmlns:a16="http://schemas.microsoft.com/office/drawing/2014/main" id="{6C4EA0AA-2EC3-C449-91ED-9A8BB1A43722}"/>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5" name="Image" descr="Image">
              <a:extLst>
                <a:ext uri="{FF2B5EF4-FFF2-40B4-BE49-F238E27FC236}">
                  <a16:creationId xmlns:a16="http://schemas.microsoft.com/office/drawing/2014/main" id="{C1FD9332-FF1A-2A48-96F0-9165B0108DFF}"/>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6" name="Image" descr="Image">
              <a:extLst>
                <a:ext uri="{FF2B5EF4-FFF2-40B4-BE49-F238E27FC236}">
                  <a16:creationId xmlns:a16="http://schemas.microsoft.com/office/drawing/2014/main" id="{D1A0275B-1644-8A48-A57A-1B5FF038DB54}"/>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7" name="Group">
            <a:extLst>
              <a:ext uri="{FF2B5EF4-FFF2-40B4-BE49-F238E27FC236}">
                <a16:creationId xmlns:a16="http://schemas.microsoft.com/office/drawing/2014/main" id="{693EFE71-818E-7148-A65C-BCC538C75971}"/>
              </a:ext>
            </a:extLst>
          </p:cNvPr>
          <p:cNvGrpSpPr/>
          <p:nvPr/>
        </p:nvGrpSpPr>
        <p:grpSpPr>
          <a:xfrm>
            <a:off x="16687789" y="10229917"/>
            <a:ext cx="2700270" cy="1378586"/>
            <a:chOff x="0" y="0"/>
            <a:chExt cx="2700268" cy="1378585"/>
          </a:xfrm>
        </p:grpSpPr>
        <p:pic>
          <p:nvPicPr>
            <p:cNvPr id="228" name="Image" descr="Image">
              <a:extLst>
                <a:ext uri="{FF2B5EF4-FFF2-40B4-BE49-F238E27FC236}">
                  <a16:creationId xmlns:a16="http://schemas.microsoft.com/office/drawing/2014/main" id="{CFBF6F92-2CF8-8B4F-A991-AD8E562CF06D}"/>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9" name="Image" descr="Image">
              <a:extLst>
                <a:ext uri="{FF2B5EF4-FFF2-40B4-BE49-F238E27FC236}">
                  <a16:creationId xmlns:a16="http://schemas.microsoft.com/office/drawing/2014/main" id="{BBF9DF44-50FF-0946-B697-E6A1C8F64994}"/>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0" name="Image" descr="Image">
              <a:extLst>
                <a:ext uri="{FF2B5EF4-FFF2-40B4-BE49-F238E27FC236}">
                  <a16:creationId xmlns:a16="http://schemas.microsoft.com/office/drawing/2014/main" id="{C1848F37-750F-AB4F-8F15-28DF16F57239}"/>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1" name="Image" descr="Image">
              <a:extLst>
                <a:ext uri="{FF2B5EF4-FFF2-40B4-BE49-F238E27FC236}">
                  <a16:creationId xmlns:a16="http://schemas.microsoft.com/office/drawing/2014/main" id="{4A7786FC-BB34-934C-BA94-AA381ED10156}"/>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2" name="Group">
            <a:extLst>
              <a:ext uri="{FF2B5EF4-FFF2-40B4-BE49-F238E27FC236}">
                <a16:creationId xmlns:a16="http://schemas.microsoft.com/office/drawing/2014/main" id="{B22D5496-9ADC-F547-BC9C-9F615F383E03}"/>
              </a:ext>
            </a:extLst>
          </p:cNvPr>
          <p:cNvGrpSpPr/>
          <p:nvPr/>
        </p:nvGrpSpPr>
        <p:grpSpPr>
          <a:xfrm>
            <a:off x="10342185" y="10229917"/>
            <a:ext cx="2700270" cy="1378586"/>
            <a:chOff x="0" y="0"/>
            <a:chExt cx="2700268" cy="1378585"/>
          </a:xfrm>
        </p:grpSpPr>
        <p:pic>
          <p:nvPicPr>
            <p:cNvPr id="233" name="Image" descr="Image">
              <a:extLst>
                <a:ext uri="{FF2B5EF4-FFF2-40B4-BE49-F238E27FC236}">
                  <a16:creationId xmlns:a16="http://schemas.microsoft.com/office/drawing/2014/main" id="{5CBACD45-FB3B-D840-BF0E-39701E3A3D61}"/>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4" name="Image" descr="Image">
              <a:extLst>
                <a:ext uri="{FF2B5EF4-FFF2-40B4-BE49-F238E27FC236}">
                  <a16:creationId xmlns:a16="http://schemas.microsoft.com/office/drawing/2014/main" id="{87C6BBA3-D551-8F43-AD63-4D3E49D6F5F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5" name="Image" descr="Image">
              <a:extLst>
                <a:ext uri="{FF2B5EF4-FFF2-40B4-BE49-F238E27FC236}">
                  <a16:creationId xmlns:a16="http://schemas.microsoft.com/office/drawing/2014/main" id="{0D05AD4E-47CD-5C4E-976B-961E3772FC68}"/>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6" name="Image" descr="Image">
              <a:extLst>
                <a:ext uri="{FF2B5EF4-FFF2-40B4-BE49-F238E27FC236}">
                  <a16:creationId xmlns:a16="http://schemas.microsoft.com/office/drawing/2014/main" id="{BB39BEA1-9CA9-824D-9ADB-2E45A34E468D}"/>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7" name="Group">
            <a:extLst>
              <a:ext uri="{FF2B5EF4-FFF2-40B4-BE49-F238E27FC236}">
                <a16:creationId xmlns:a16="http://schemas.microsoft.com/office/drawing/2014/main" id="{47213F46-1A6A-204F-BB14-10846F260514}"/>
              </a:ext>
            </a:extLst>
          </p:cNvPr>
          <p:cNvGrpSpPr/>
          <p:nvPr/>
        </p:nvGrpSpPr>
        <p:grpSpPr>
          <a:xfrm>
            <a:off x="19905556" y="6957660"/>
            <a:ext cx="2700269" cy="1378587"/>
            <a:chOff x="0" y="0"/>
            <a:chExt cx="2700268" cy="1378585"/>
          </a:xfrm>
        </p:grpSpPr>
        <p:pic>
          <p:nvPicPr>
            <p:cNvPr id="238" name="Image" descr="Image">
              <a:extLst>
                <a:ext uri="{FF2B5EF4-FFF2-40B4-BE49-F238E27FC236}">
                  <a16:creationId xmlns:a16="http://schemas.microsoft.com/office/drawing/2014/main" id="{A4FF65DB-90EE-E049-84FB-31F636E77BE0}"/>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9" name="Image" descr="Image">
              <a:extLst>
                <a:ext uri="{FF2B5EF4-FFF2-40B4-BE49-F238E27FC236}">
                  <a16:creationId xmlns:a16="http://schemas.microsoft.com/office/drawing/2014/main" id="{624BFE57-600E-A341-93ED-C752CABFE37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0" name="Image" descr="Image">
              <a:extLst>
                <a:ext uri="{FF2B5EF4-FFF2-40B4-BE49-F238E27FC236}">
                  <a16:creationId xmlns:a16="http://schemas.microsoft.com/office/drawing/2014/main" id="{A806F42A-B796-E54D-97B1-EC9EE010083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1" name="Image" descr="Image">
              <a:extLst>
                <a:ext uri="{FF2B5EF4-FFF2-40B4-BE49-F238E27FC236}">
                  <a16:creationId xmlns:a16="http://schemas.microsoft.com/office/drawing/2014/main" id="{47E09DCE-7289-8745-9B0E-674397A8DFCE}"/>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2" name="Group">
            <a:extLst>
              <a:ext uri="{FF2B5EF4-FFF2-40B4-BE49-F238E27FC236}">
                <a16:creationId xmlns:a16="http://schemas.microsoft.com/office/drawing/2014/main" id="{F38D7B10-15EA-A44B-A0FD-2BC747ED185E}"/>
              </a:ext>
            </a:extLst>
          </p:cNvPr>
          <p:cNvGrpSpPr/>
          <p:nvPr/>
        </p:nvGrpSpPr>
        <p:grpSpPr>
          <a:xfrm>
            <a:off x="16687789" y="3741018"/>
            <a:ext cx="2700270" cy="1378587"/>
            <a:chOff x="0" y="0"/>
            <a:chExt cx="2700268" cy="1378585"/>
          </a:xfrm>
        </p:grpSpPr>
        <p:pic>
          <p:nvPicPr>
            <p:cNvPr id="243" name="Image" descr="Image">
              <a:extLst>
                <a:ext uri="{FF2B5EF4-FFF2-40B4-BE49-F238E27FC236}">
                  <a16:creationId xmlns:a16="http://schemas.microsoft.com/office/drawing/2014/main" id="{0D0461CB-BFB0-EF40-898F-3D02CE7683DF}"/>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44" name="Image" descr="Image">
              <a:extLst>
                <a:ext uri="{FF2B5EF4-FFF2-40B4-BE49-F238E27FC236}">
                  <a16:creationId xmlns:a16="http://schemas.microsoft.com/office/drawing/2014/main" id="{35994DD7-2799-AF40-AB78-CEC02E93B175}"/>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5" name="Image" descr="Image">
              <a:extLst>
                <a:ext uri="{FF2B5EF4-FFF2-40B4-BE49-F238E27FC236}">
                  <a16:creationId xmlns:a16="http://schemas.microsoft.com/office/drawing/2014/main" id="{D1A2207B-A137-3F4B-8B1C-D1514D61E04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6" name="Image" descr="Image">
              <a:extLst>
                <a:ext uri="{FF2B5EF4-FFF2-40B4-BE49-F238E27FC236}">
                  <a16:creationId xmlns:a16="http://schemas.microsoft.com/office/drawing/2014/main" id="{3A1BFA2C-E45B-3742-A3C8-DF44209A3B33}"/>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7" name="Group">
            <a:extLst>
              <a:ext uri="{FF2B5EF4-FFF2-40B4-BE49-F238E27FC236}">
                <a16:creationId xmlns:a16="http://schemas.microsoft.com/office/drawing/2014/main" id="{5B245D77-C0E4-BB41-B445-47C6199CE07E}"/>
              </a:ext>
            </a:extLst>
          </p:cNvPr>
          <p:cNvGrpSpPr/>
          <p:nvPr/>
        </p:nvGrpSpPr>
        <p:grpSpPr>
          <a:xfrm>
            <a:off x="16590012" y="633305"/>
            <a:ext cx="2723555" cy="1128796"/>
            <a:chOff x="0" y="0"/>
            <a:chExt cx="2723554" cy="1128794"/>
          </a:xfrm>
        </p:grpSpPr>
        <p:pic>
          <p:nvPicPr>
            <p:cNvPr id="248" name="Image" descr="Image">
              <a:extLst>
                <a:ext uri="{FF2B5EF4-FFF2-40B4-BE49-F238E27FC236}">
                  <a16:creationId xmlns:a16="http://schemas.microsoft.com/office/drawing/2014/main" id="{35A29E01-39E7-8D4B-AEE2-474D913B7D2C}"/>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49" name="Image" descr="Image">
              <a:extLst>
                <a:ext uri="{FF2B5EF4-FFF2-40B4-BE49-F238E27FC236}">
                  <a16:creationId xmlns:a16="http://schemas.microsoft.com/office/drawing/2014/main" id="{E75E15B4-C837-1C42-86DD-BCC129252C9E}"/>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0" name="Image" descr="Image">
              <a:extLst>
                <a:ext uri="{FF2B5EF4-FFF2-40B4-BE49-F238E27FC236}">
                  <a16:creationId xmlns:a16="http://schemas.microsoft.com/office/drawing/2014/main" id="{380C31DD-E407-5240-8E54-8EC8366617AE}"/>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grpSp>
        <p:nvGrpSpPr>
          <p:cNvPr id="251" name="Group">
            <a:extLst>
              <a:ext uri="{FF2B5EF4-FFF2-40B4-BE49-F238E27FC236}">
                <a16:creationId xmlns:a16="http://schemas.microsoft.com/office/drawing/2014/main" id="{FA878E99-668B-A74D-9FEA-21C267874C19}"/>
              </a:ext>
            </a:extLst>
          </p:cNvPr>
          <p:cNvGrpSpPr/>
          <p:nvPr/>
        </p:nvGrpSpPr>
        <p:grpSpPr>
          <a:xfrm>
            <a:off x="10217981" y="3763200"/>
            <a:ext cx="2723555" cy="1128795"/>
            <a:chOff x="0" y="0"/>
            <a:chExt cx="2723554" cy="1128794"/>
          </a:xfrm>
        </p:grpSpPr>
        <p:pic>
          <p:nvPicPr>
            <p:cNvPr id="252" name="Image" descr="Image">
              <a:extLst>
                <a:ext uri="{FF2B5EF4-FFF2-40B4-BE49-F238E27FC236}">
                  <a16:creationId xmlns:a16="http://schemas.microsoft.com/office/drawing/2014/main" id="{FA8DBE9A-B05E-3545-9BFF-E49061D6C0E4}"/>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53" name="Image" descr="Image">
              <a:extLst>
                <a:ext uri="{FF2B5EF4-FFF2-40B4-BE49-F238E27FC236}">
                  <a16:creationId xmlns:a16="http://schemas.microsoft.com/office/drawing/2014/main" id="{5C5FF323-E25B-9B45-88F9-E0B92F06503B}"/>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4" name="Image" descr="Image">
              <a:extLst>
                <a:ext uri="{FF2B5EF4-FFF2-40B4-BE49-F238E27FC236}">
                  <a16:creationId xmlns:a16="http://schemas.microsoft.com/office/drawing/2014/main" id="{A0175458-8DAA-724E-8E6A-F9565503F151}"/>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pic>
        <p:nvPicPr>
          <p:cNvPr id="255" name="Covid game 1-01.jpg">
            <a:extLst>
              <a:ext uri="{FF2B5EF4-FFF2-40B4-BE49-F238E27FC236}">
                <a16:creationId xmlns:a16="http://schemas.microsoft.com/office/drawing/2014/main" id="{A1E63457-50BE-BF42-AB12-B357E57270D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0162333" y="560770"/>
            <a:ext cx="3006963" cy="3006963"/>
          </a:xfrm>
          <a:prstGeom prst="rect">
            <a:avLst/>
          </a:prstGeom>
          <a:ln w="12700">
            <a:miter lim="400000"/>
          </a:ln>
        </p:spPr>
      </p:pic>
      <p:pic>
        <p:nvPicPr>
          <p:cNvPr id="256" name="Covid game 1-02.jpg">
            <a:extLst>
              <a:ext uri="{FF2B5EF4-FFF2-40B4-BE49-F238E27FC236}">
                <a16:creationId xmlns:a16="http://schemas.microsoft.com/office/drawing/2014/main" id="{4B175D30-207C-794B-8FAE-21E7CE20170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3320088" y="560770"/>
            <a:ext cx="3006963" cy="3006963"/>
          </a:xfrm>
          <a:prstGeom prst="rect">
            <a:avLst/>
          </a:prstGeom>
          <a:ln w="12700">
            <a:miter lim="400000"/>
          </a:ln>
        </p:spPr>
      </p:pic>
      <p:pic>
        <p:nvPicPr>
          <p:cNvPr id="257" name="Covid game 1-04.jpg">
            <a:extLst>
              <a:ext uri="{FF2B5EF4-FFF2-40B4-BE49-F238E27FC236}">
                <a16:creationId xmlns:a16="http://schemas.microsoft.com/office/drawing/2014/main" id="{CB326750-4D04-1244-8165-348AADFAB2C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9632109" y="593214"/>
            <a:ext cx="3006963" cy="3006963"/>
          </a:xfrm>
          <a:prstGeom prst="rect">
            <a:avLst/>
          </a:prstGeom>
          <a:ln w="12700">
            <a:miter lim="400000"/>
          </a:ln>
        </p:spPr>
      </p:pic>
      <p:pic>
        <p:nvPicPr>
          <p:cNvPr id="258" name="Covid game 1-06.jpg">
            <a:extLst>
              <a:ext uri="{FF2B5EF4-FFF2-40B4-BE49-F238E27FC236}">
                <a16:creationId xmlns:a16="http://schemas.microsoft.com/office/drawing/2014/main" id="{BDC1B76E-30AF-DD4A-B684-6D8FF0CB13EA}"/>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13320087" y="3706439"/>
            <a:ext cx="3006966" cy="3006966"/>
          </a:xfrm>
          <a:prstGeom prst="rect">
            <a:avLst/>
          </a:prstGeom>
          <a:ln w="12700">
            <a:miter lim="400000"/>
          </a:ln>
        </p:spPr>
      </p:pic>
      <p:pic>
        <p:nvPicPr>
          <p:cNvPr id="259" name="Covid game 1-07.jpg">
            <a:extLst>
              <a:ext uri="{FF2B5EF4-FFF2-40B4-BE49-F238E27FC236}">
                <a16:creationId xmlns:a16="http://schemas.microsoft.com/office/drawing/2014/main" id="{D94AEE80-5CFB-EF43-BA0D-97DA60475D5D}"/>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6474353" y="3733654"/>
            <a:ext cx="3006966" cy="3006966"/>
          </a:xfrm>
          <a:prstGeom prst="rect">
            <a:avLst/>
          </a:prstGeom>
          <a:ln w="12700">
            <a:miter lim="400000"/>
          </a:ln>
        </p:spPr>
      </p:pic>
      <p:pic>
        <p:nvPicPr>
          <p:cNvPr id="260" name="Covid game 1-08.jpg">
            <a:extLst>
              <a:ext uri="{FF2B5EF4-FFF2-40B4-BE49-F238E27FC236}">
                <a16:creationId xmlns:a16="http://schemas.microsoft.com/office/drawing/2014/main" id="{C9984732-D529-1C43-B5FA-3E1D9768DD50}"/>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9632107" y="3695552"/>
            <a:ext cx="3006966" cy="3006966"/>
          </a:xfrm>
          <a:prstGeom prst="rect">
            <a:avLst/>
          </a:prstGeom>
          <a:ln w="12700">
            <a:miter lim="400000"/>
          </a:ln>
        </p:spPr>
      </p:pic>
      <p:pic>
        <p:nvPicPr>
          <p:cNvPr id="261" name="Covid game 1-09.jpg">
            <a:extLst>
              <a:ext uri="{FF2B5EF4-FFF2-40B4-BE49-F238E27FC236}">
                <a16:creationId xmlns:a16="http://schemas.microsoft.com/office/drawing/2014/main" id="{2B6615D1-2B76-3546-A982-92E5B4D6CD4B}"/>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165822" y="6859581"/>
            <a:ext cx="3006966" cy="3006966"/>
          </a:xfrm>
          <a:prstGeom prst="rect">
            <a:avLst/>
          </a:prstGeom>
          <a:ln w="12700">
            <a:miter lim="400000"/>
          </a:ln>
        </p:spPr>
      </p:pic>
      <p:pic>
        <p:nvPicPr>
          <p:cNvPr id="262" name="Covid game 1-10.jpg">
            <a:extLst>
              <a:ext uri="{FF2B5EF4-FFF2-40B4-BE49-F238E27FC236}">
                <a16:creationId xmlns:a16="http://schemas.microsoft.com/office/drawing/2014/main" id="{1DDEA77B-C726-2B42-BA0F-8E39DB49733E}"/>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20087" y="6867052"/>
            <a:ext cx="3006966" cy="3006966"/>
          </a:xfrm>
          <a:prstGeom prst="rect">
            <a:avLst/>
          </a:prstGeom>
          <a:ln w="12700">
            <a:miter lim="400000"/>
          </a:ln>
        </p:spPr>
      </p:pic>
      <p:pic>
        <p:nvPicPr>
          <p:cNvPr id="263" name="Covid game 1-11.jpg">
            <a:extLst>
              <a:ext uri="{FF2B5EF4-FFF2-40B4-BE49-F238E27FC236}">
                <a16:creationId xmlns:a16="http://schemas.microsoft.com/office/drawing/2014/main" id="{B801DE39-3D0B-5C4B-A5FD-DD0567338593}"/>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6474353" y="6859581"/>
            <a:ext cx="3006966" cy="3006966"/>
          </a:xfrm>
          <a:prstGeom prst="rect">
            <a:avLst/>
          </a:prstGeom>
          <a:ln w="12700">
            <a:miter lim="400000"/>
          </a:ln>
        </p:spPr>
      </p:pic>
      <p:pic>
        <p:nvPicPr>
          <p:cNvPr id="264" name="Covid game 1-12.jpg">
            <a:extLst>
              <a:ext uri="{FF2B5EF4-FFF2-40B4-BE49-F238E27FC236}">
                <a16:creationId xmlns:a16="http://schemas.microsoft.com/office/drawing/2014/main" id="{865F21C3-24C1-8049-A88A-208E40CFB495}"/>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9628617" y="6853231"/>
            <a:ext cx="3006966" cy="3006966"/>
          </a:xfrm>
          <a:prstGeom prst="rect">
            <a:avLst/>
          </a:prstGeom>
          <a:ln w="12700">
            <a:miter lim="400000"/>
          </a:ln>
        </p:spPr>
      </p:pic>
      <p:pic>
        <p:nvPicPr>
          <p:cNvPr id="265" name="Covid game 1-13.jpg">
            <a:extLst>
              <a:ext uri="{FF2B5EF4-FFF2-40B4-BE49-F238E27FC236}">
                <a16:creationId xmlns:a16="http://schemas.microsoft.com/office/drawing/2014/main" id="{93866F02-7BAA-DE46-B06B-C533868FD7EC}"/>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0165823" y="10012726"/>
            <a:ext cx="3006964" cy="3006964"/>
          </a:xfrm>
          <a:prstGeom prst="rect">
            <a:avLst/>
          </a:prstGeom>
          <a:ln w="12700">
            <a:miter lim="400000"/>
          </a:ln>
        </p:spPr>
      </p:pic>
      <p:pic>
        <p:nvPicPr>
          <p:cNvPr id="266" name="Covid game 1-14.jpg">
            <a:extLst>
              <a:ext uri="{FF2B5EF4-FFF2-40B4-BE49-F238E27FC236}">
                <a16:creationId xmlns:a16="http://schemas.microsoft.com/office/drawing/2014/main" id="{C152DCC7-14F9-B44D-9193-051E510A8337}"/>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13320088" y="10007497"/>
            <a:ext cx="3006964" cy="3006964"/>
          </a:xfrm>
          <a:prstGeom prst="rect">
            <a:avLst/>
          </a:prstGeom>
          <a:ln w="12700">
            <a:miter lim="400000"/>
          </a:ln>
        </p:spPr>
      </p:pic>
      <p:pic>
        <p:nvPicPr>
          <p:cNvPr id="267" name="Covid game 1-15.jpg">
            <a:extLst>
              <a:ext uri="{FF2B5EF4-FFF2-40B4-BE49-F238E27FC236}">
                <a16:creationId xmlns:a16="http://schemas.microsoft.com/office/drawing/2014/main" id="{87730B18-E6EB-B040-B52D-2BAFB40E479E}"/>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16474354" y="10028601"/>
            <a:ext cx="3006964" cy="3006964"/>
          </a:xfrm>
          <a:prstGeom prst="rect">
            <a:avLst/>
          </a:prstGeom>
          <a:ln w="12700">
            <a:miter lim="400000"/>
          </a:ln>
        </p:spPr>
      </p:pic>
      <p:pic>
        <p:nvPicPr>
          <p:cNvPr id="268" name="Covid game 1-16.jpg">
            <a:extLst>
              <a:ext uri="{FF2B5EF4-FFF2-40B4-BE49-F238E27FC236}">
                <a16:creationId xmlns:a16="http://schemas.microsoft.com/office/drawing/2014/main" id="{1DB27449-9674-CA48-B57A-9B168BFBE3DE}"/>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19637017" y="9976440"/>
            <a:ext cx="3006964" cy="3006964"/>
          </a:xfrm>
          <a:prstGeom prst="rect">
            <a:avLst/>
          </a:prstGeom>
          <a:ln w="12700">
            <a:miter lim="400000"/>
          </a:ln>
        </p:spPr>
      </p:pic>
      <p:pic>
        <p:nvPicPr>
          <p:cNvPr id="269" name="Covid game 1-05.jpg">
            <a:extLst>
              <a:ext uri="{FF2B5EF4-FFF2-40B4-BE49-F238E27FC236}">
                <a16:creationId xmlns:a16="http://schemas.microsoft.com/office/drawing/2014/main" id="{280F17EA-EA40-914D-9A1C-E2BBC2A39AE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10165822" y="3706439"/>
            <a:ext cx="3006966" cy="3006966"/>
          </a:xfrm>
          <a:prstGeom prst="rect">
            <a:avLst/>
          </a:prstGeom>
          <a:ln w="12700">
            <a:miter lim="400000"/>
          </a:ln>
        </p:spPr>
      </p:pic>
      <p:pic>
        <p:nvPicPr>
          <p:cNvPr id="270" name="Covid game 1-03.jpg">
            <a:extLst>
              <a:ext uri="{FF2B5EF4-FFF2-40B4-BE49-F238E27FC236}">
                <a16:creationId xmlns:a16="http://schemas.microsoft.com/office/drawing/2014/main" id="{02752E98-A665-3F42-B2E7-867A3B3B510D}"/>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16474355" y="565999"/>
            <a:ext cx="3006963" cy="3006963"/>
          </a:xfrm>
          <a:prstGeom prst="rect">
            <a:avLst/>
          </a:prstGeom>
          <a:ln w="12700">
            <a:miter lim="400000"/>
          </a:ln>
        </p:spPr>
      </p:pic>
      <p:sp>
        <p:nvSpPr>
          <p:cNvPr id="81" name="Rectangle 1">
            <a:extLst>
              <a:ext uri="{FF2B5EF4-FFF2-40B4-BE49-F238E27FC236}">
                <a16:creationId xmlns:a16="http://schemas.microsoft.com/office/drawing/2014/main" id="{7ED5C27D-740F-3640-BAFB-A42D9954E2C6}"/>
              </a:ext>
            </a:extLst>
          </p:cNvPr>
          <p:cNvSpPr txBox="1"/>
          <p:nvPr/>
        </p:nvSpPr>
        <p:spPr>
          <a:xfrm>
            <a:off x="576568" y="5497829"/>
            <a:ext cx="7873226" cy="19389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defRPr sz="6000" cap="all">
                <a:solidFill>
                  <a:srgbClr val="FFFFFF"/>
                </a:solidFill>
              </a:defRPr>
            </a:pPr>
            <a:r>
              <a:rPr lang="pa-IN" sz="6000" cap="all" dirty="0"/>
              <a:t>ਆਓ ਤੁਹਾਡੇ</a:t>
            </a:r>
            <a:endParaRPr lang="en-US" sz="6000" cap="all" dirty="0"/>
          </a:p>
          <a:p>
            <a:pPr defTabSz="914400">
              <a:defRPr sz="6000" cap="all">
                <a:solidFill>
                  <a:srgbClr val="FFFFFF"/>
                </a:solidFill>
              </a:defRPr>
            </a:pPr>
            <a:r>
              <a:rPr lang="pa-IN" sz="6000" cap="all" dirty="0"/>
              <a:t>ਜਵਾਬ ਸੁਣੀਏ।</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55239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5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5"/>
                  </p:tgtEl>
                </p:cond>
              </p:nextCondLst>
            </p:seq>
            <p:seq concurrent="1" nextAc="seek">
              <p:cTn id="7" restart="whenNotActive" fill="hold" evtFilter="cancelBubble" nodeType="interactiveSeq">
                <p:stCondLst>
                  <p:cond evt="onClick" delay="0">
                    <p:tgtEl>
                      <p:spTgt spid="25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5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bomb.wav"/>
                                        </p:tgtEl>
                                      </p:cMediaNode>
                                    </p:audio>
                                  </p:subTnLst>
                                </p:cTn>
                              </p:par>
                              <p:par>
                                <p:cTn id="12" presetID="23" presetClass="entr" presetSubtype="16" fill="hold" nodeType="withEffect">
                                  <p:stCondLst>
                                    <p:cond delay="0"/>
                                  </p:stCondLst>
                                  <p:childTnLst>
                                    <p:set>
                                      <p:cBhvr>
                                        <p:cTn id="13" dur="1" fill="hold">
                                          <p:stCondLst>
                                            <p:cond delay="0"/>
                                          </p:stCondLst>
                                        </p:cTn>
                                        <p:tgtEl>
                                          <p:spTgt spid="217"/>
                                        </p:tgtEl>
                                        <p:attrNameLst>
                                          <p:attrName>style.visibility</p:attrName>
                                        </p:attrNameLst>
                                      </p:cBhvr>
                                      <p:to>
                                        <p:strVal val="visible"/>
                                      </p:to>
                                    </p:set>
                                    <p:anim calcmode="lin" valueType="num">
                                      <p:cBhvr>
                                        <p:cTn id="14" dur="500" fill="hold"/>
                                        <p:tgtEl>
                                          <p:spTgt spid="217"/>
                                        </p:tgtEl>
                                        <p:attrNameLst>
                                          <p:attrName>ppt_w</p:attrName>
                                        </p:attrNameLst>
                                      </p:cBhvr>
                                      <p:tavLst>
                                        <p:tav tm="0">
                                          <p:val>
                                            <p:fltVal val="0"/>
                                          </p:val>
                                        </p:tav>
                                        <p:tav tm="100000">
                                          <p:val>
                                            <p:strVal val="#ppt_w"/>
                                          </p:val>
                                        </p:tav>
                                      </p:tavLst>
                                    </p:anim>
                                    <p:anim calcmode="lin" valueType="num">
                                      <p:cBhvr>
                                        <p:cTn id="15" dur="500" fill="hold"/>
                                        <p:tgtEl>
                                          <p:spTgt spid="21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
                  </p:tgtEl>
                </p:cond>
              </p:nextCondLst>
            </p:seq>
            <p:seq concurrent="1" nextAc="seek">
              <p:cTn id="16" restart="whenNotActive" fill="hold" evtFilter="cancelBubble" nodeType="interactiveSeq">
                <p:stCondLst>
                  <p:cond evt="onClick" delay="0">
                    <p:tgtEl>
                      <p:spTgt spid="25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5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7"/>
                  </p:tgtEl>
                </p:cond>
              </p:nextCondLst>
            </p:seq>
            <p:seq concurrent="1" nextAc="seek">
              <p:cTn id="21" restart="whenNotActive" fill="hold" evtFilter="cancelBubble" nodeType="interactiveSeq">
                <p:stCondLst>
                  <p:cond evt="onClick" delay="0">
                    <p:tgtEl>
                      <p:spTgt spid="258"/>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5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8"/>
                  </p:tgtEl>
                </p:cond>
              </p:nextCondLst>
            </p:seq>
            <p:seq concurrent="1" nextAc="seek">
              <p:cTn id="26" restart="whenNotActive" fill="hold" evtFilter="cancelBubble" nodeType="interactiveSeq">
                <p:stCondLst>
                  <p:cond evt="onClick" delay="0">
                    <p:tgtEl>
                      <p:spTgt spid="25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par>
                                <p:cTn id="31" presetID="23" presetClass="entr" presetSubtype="16" fill="hold" nodeType="withEffect">
                                  <p:stCondLst>
                                    <p:cond delay="0"/>
                                  </p:stCondLst>
                                  <p:childTnLst>
                                    <p:set>
                                      <p:cBhvr>
                                        <p:cTn id="32" dur="1" fill="hold">
                                          <p:stCondLst>
                                            <p:cond delay="0"/>
                                          </p:stCondLst>
                                        </p:cTn>
                                        <p:tgtEl>
                                          <p:spTgt spid="242"/>
                                        </p:tgtEl>
                                        <p:attrNameLst>
                                          <p:attrName>style.visibility</p:attrName>
                                        </p:attrNameLst>
                                      </p:cBhvr>
                                      <p:to>
                                        <p:strVal val="visible"/>
                                      </p:to>
                                    </p:set>
                                    <p:anim calcmode="lin" valueType="num">
                                      <p:cBhvr>
                                        <p:cTn id="33" dur="500" fill="hold"/>
                                        <p:tgtEl>
                                          <p:spTgt spid="242"/>
                                        </p:tgtEl>
                                        <p:attrNameLst>
                                          <p:attrName>ppt_w</p:attrName>
                                        </p:attrNameLst>
                                      </p:cBhvr>
                                      <p:tavLst>
                                        <p:tav tm="0">
                                          <p:val>
                                            <p:fltVal val="0"/>
                                          </p:val>
                                        </p:tav>
                                        <p:tav tm="100000">
                                          <p:val>
                                            <p:strVal val="#ppt_w"/>
                                          </p:val>
                                        </p:tav>
                                      </p:tavLst>
                                    </p:anim>
                                    <p:anim calcmode="lin" valueType="num">
                                      <p:cBhvr>
                                        <p:cTn id="34" dur="500" fill="hold"/>
                                        <p:tgtEl>
                                          <p:spTgt spid="24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9"/>
                  </p:tgtEl>
                </p:cond>
              </p:nextCondLst>
            </p:seq>
            <p:seq concurrent="1" nextAc="seek">
              <p:cTn id="35" restart="whenNotActive" fill="hold" evtFilter="cancelBubble" nodeType="interactiveSeq">
                <p:stCondLst>
                  <p:cond evt="onClick" delay="0">
                    <p:tgtEl>
                      <p:spTgt spid="260"/>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6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0"/>
                  </p:tgtEl>
                </p:cond>
              </p:nextCondLst>
            </p:seq>
            <p:seq concurrent="1" nextAc="seek">
              <p:cTn id="40" restart="whenNotActive" fill="hold" evtFilter="cancelBubble" nodeType="interactiveSeq">
                <p:stCondLst>
                  <p:cond evt="onClick" delay="0">
                    <p:tgtEl>
                      <p:spTgt spid="261"/>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6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1"/>
                  </p:tgtEl>
                </p:cond>
              </p:nextCondLst>
            </p:seq>
            <p:seq concurrent="1" nextAc="seek">
              <p:cTn id="45" restart="whenNotActive" fill="hold" evtFilter="cancelBubble" nodeType="interactiveSeq">
                <p:stCondLst>
                  <p:cond evt="onClick" delay="0">
                    <p:tgtEl>
                      <p:spTgt spid="26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6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bomb.wav"/>
                                        </p:tgtEl>
                                      </p:cMediaNode>
                                    </p:audio>
                                  </p:subTnLst>
                                </p:cTn>
                              </p:par>
                              <p:par>
                                <p:cTn id="50" presetID="23" presetClass="entr" presetSubtype="16" fill="hold" nodeType="withEffect">
                                  <p:stCondLst>
                                    <p:cond delay="0"/>
                                  </p:stCondLst>
                                  <p:childTnLst>
                                    <p:set>
                                      <p:cBhvr>
                                        <p:cTn id="51" dur="1" fill="hold">
                                          <p:stCondLst>
                                            <p:cond delay="0"/>
                                          </p:stCondLst>
                                        </p:cTn>
                                        <p:tgtEl>
                                          <p:spTgt spid="222"/>
                                        </p:tgtEl>
                                        <p:attrNameLst>
                                          <p:attrName>style.visibility</p:attrName>
                                        </p:attrNameLst>
                                      </p:cBhvr>
                                      <p:to>
                                        <p:strVal val="visible"/>
                                      </p:to>
                                    </p:set>
                                    <p:anim calcmode="lin" valueType="num">
                                      <p:cBhvr>
                                        <p:cTn id="52" dur="500" fill="hold"/>
                                        <p:tgtEl>
                                          <p:spTgt spid="222"/>
                                        </p:tgtEl>
                                        <p:attrNameLst>
                                          <p:attrName>ppt_w</p:attrName>
                                        </p:attrNameLst>
                                      </p:cBhvr>
                                      <p:tavLst>
                                        <p:tav tm="0">
                                          <p:val>
                                            <p:fltVal val="0"/>
                                          </p:val>
                                        </p:tav>
                                        <p:tav tm="100000">
                                          <p:val>
                                            <p:strVal val="#ppt_w"/>
                                          </p:val>
                                        </p:tav>
                                      </p:tavLst>
                                    </p:anim>
                                    <p:anim calcmode="lin" valueType="num">
                                      <p:cBhvr>
                                        <p:cTn id="53" dur="500" fill="hold"/>
                                        <p:tgtEl>
                                          <p:spTgt spid="2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2"/>
                  </p:tgtEl>
                </p:cond>
              </p:nextCondLst>
            </p:seq>
            <p:seq concurrent="1" nextAc="seek">
              <p:cTn id="54" restart="whenNotActive" fill="hold" evtFilter="cancelBubble" nodeType="interactiveSeq">
                <p:stCondLst>
                  <p:cond evt="onClick" delay="0">
                    <p:tgtEl>
                      <p:spTgt spid="263"/>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6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3"/>
                  </p:tgtEl>
                </p:cond>
              </p:nextCondLst>
            </p:seq>
            <p:seq concurrent="1" nextAc="seek">
              <p:cTn id="59" restart="whenNotActive" fill="hold" evtFilter="cancelBubble" nodeType="interactiveSeq">
                <p:stCondLst>
                  <p:cond evt="onClick" delay="0">
                    <p:tgtEl>
                      <p:spTgt spid="264"/>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6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omb.wav"/>
                                        </p:tgtEl>
                                      </p:cMediaNode>
                                    </p:audio>
                                  </p:subTnLst>
                                </p:cTn>
                              </p:par>
                              <p:par>
                                <p:cTn id="64" presetID="23" presetClass="entr" presetSubtype="16" fill="hold" nodeType="withEffect">
                                  <p:stCondLst>
                                    <p:cond delay="0"/>
                                  </p:stCondLst>
                                  <p:childTnLst>
                                    <p:set>
                                      <p:cBhvr>
                                        <p:cTn id="65" dur="1" fill="hold">
                                          <p:stCondLst>
                                            <p:cond delay="0"/>
                                          </p:stCondLst>
                                        </p:cTn>
                                        <p:tgtEl>
                                          <p:spTgt spid="237"/>
                                        </p:tgtEl>
                                        <p:attrNameLst>
                                          <p:attrName>style.visibility</p:attrName>
                                        </p:attrNameLst>
                                      </p:cBhvr>
                                      <p:to>
                                        <p:strVal val="visible"/>
                                      </p:to>
                                    </p:set>
                                    <p:anim calcmode="lin" valueType="num">
                                      <p:cBhvr>
                                        <p:cTn id="66" dur="500" fill="hold"/>
                                        <p:tgtEl>
                                          <p:spTgt spid="237"/>
                                        </p:tgtEl>
                                        <p:attrNameLst>
                                          <p:attrName>ppt_w</p:attrName>
                                        </p:attrNameLst>
                                      </p:cBhvr>
                                      <p:tavLst>
                                        <p:tav tm="0">
                                          <p:val>
                                            <p:fltVal val="0"/>
                                          </p:val>
                                        </p:tav>
                                        <p:tav tm="100000">
                                          <p:val>
                                            <p:strVal val="#ppt_w"/>
                                          </p:val>
                                        </p:tav>
                                      </p:tavLst>
                                    </p:anim>
                                    <p:anim calcmode="lin" valueType="num">
                                      <p:cBhvr>
                                        <p:cTn id="67" dur="500" fill="hold"/>
                                        <p:tgtEl>
                                          <p:spTgt spid="2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4"/>
                  </p:tgtEl>
                </p:cond>
              </p:nextCondLst>
            </p:seq>
            <p:seq concurrent="1" nextAc="seek">
              <p:cTn id="68" restart="whenNotActive" fill="hold" evtFilter="cancelBubble" nodeType="interactiveSeq">
                <p:stCondLst>
                  <p:cond evt="onClick" delay="0">
                    <p:tgtEl>
                      <p:spTgt spid="265"/>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3" presetID="23" presetClass="entr" presetSubtype="16" fill="hold" nodeType="withEffect">
                                  <p:stCondLst>
                                    <p:cond delay="0"/>
                                  </p:stCondLst>
                                  <p:childTnLst>
                                    <p:set>
                                      <p:cBhvr>
                                        <p:cTn id="74" dur="1" fill="hold">
                                          <p:stCondLst>
                                            <p:cond delay="0"/>
                                          </p:stCondLst>
                                        </p:cTn>
                                        <p:tgtEl>
                                          <p:spTgt spid="232"/>
                                        </p:tgtEl>
                                        <p:attrNameLst>
                                          <p:attrName>style.visibility</p:attrName>
                                        </p:attrNameLst>
                                      </p:cBhvr>
                                      <p:to>
                                        <p:strVal val="visible"/>
                                      </p:to>
                                    </p:set>
                                    <p:anim calcmode="lin" valueType="num">
                                      <p:cBhvr>
                                        <p:cTn id="75" dur="500" fill="hold"/>
                                        <p:tgtEl>
                                          <p:spTgt spid="232"/>
                                        </p:tgtEl>
                                        <p:attrNameLst>
                                          <p:attrName>ppt_w</p:attrName>
                                        </p:attrNameLst>
                                      </p:cBhvr>
                                      <p:tavLst>
                                        <p:tav tm="0">
                                          <p:val>
                                            <p:fltVal val="0"/>
                                          </p:val>
                                        </p:tav>
                                        <p:tav tm="100000">
                                          <p:val>
                                            <p:strVal val="#ppt_w"/>
                                          </p:val>
                                        </p:tav>
                                      </p:tavLst>
                                    </p:anim>
                                    <p:anim calcmode="lin" valueType="num">
                                      <p:cBhvr>
                                        <p:cTn id="76" dur="50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5"/>
                  </p:tgtEl>
                </p:cond>
              </p:nextCondLst>
            </p:seq>
            <p:seq concurrent="1" nextAc="seek">
              <p:cTn id="77" restart="whenNotActive" fill="hold" evtFilter="cancelBubble" nodeType="interactiveSeq">
                <p:stCondLst>
                  <p:cond evt="onClick" delay="0">
                    <p:tgtEl>
                      <p:spTgt spid="26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66"/>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
                  </p:tgtEl>
                </p:cond>
              </p:nextCondLst>
            </p:seq>
            <p:seq concurrent="1" nextAc="seek">
              <p:cTn id="82" restart="whenNotActive" fill="hold" evtFilter="cancelBubble" nodeType="interactiveSeq">
                <p:stCondLst>
                  <p:cond evt="onClick" delay="0">
                    <p:tgtEl>
                      <p:spTgt spid="26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6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par>
                                <p:cTn id="87" presetID="23" presetClass="entr" presetSubtype="16" fill="hold" nodeType="withEffect">
                                  <p:stCondLst>
                                    <p:cond delay="0"/>
                                  </p:stCondLst>
                                  <p:childTnLst>
                                    <p:set>
                                      <p:cBhvr>
                                        <p:cTn id="88" dur="1" fill="hold">
                                          <p:stCondLst>
                                            <p:cond delay="0"/>
                                          </p:stCondLst>
                                        </p:cTn>
                                        <p:tgtEl>
                                          <p:spTgt spid="227"/>
                                        </p:tgtEl>
                                        <p:attrNameLst>
                                          <p:attrName>style.visibility</p:attrName>
                                        </p:attrNameLst>
                                      </p:cBhvr>
                                      <p:to>
                                        <p:strVal val="visible"/>
                                      </p:to>
                                    </p:set>
                                    <p:anim calcmode="lin" valueType="num">
                                      <p:cBhvr>
                                        <p:cTn id="89" dur="500" fill="hold"/>
                                        <p:tgtEl>
                                          <p:spTgt spid="227"/>
                                        </p:tgtEl>
                                        <p:attrNameLst>
                                          <p:attrName>ppt_w</p:attrName>
                                        </p:attrNameLst>
                                      </p:cBhvr>
                                      <p:tavLst>
                                        <p:tav tm="0">
                                          <p:val>
                                            <p:fltVal val="0"/>
                                          </p:val>
                                        </p:tav>
                                        <p:tav tm="100000">
                                          <p:val>
                                            <p:strVal val="#ppt_w"/>
                                          </p:val>
                                        </p:tav>
                                      </p:tavLst>
                                    </p:anim>
                                    <p:anim calcmode="lin" valueType="num">
                                      <p:cBhvr>
                                        <p:cTn id="90" dur="500" fill="hold"/>
                                        <p:tgtEl>
                                          <p:spTgt spid="2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7"/>
                  </p:tgtEl>
                </p:cond>
              </p:nextCondLst>
            </p:seq>
            <p:seq concurrent="1" nextAc="seek">
              <p:cTn id="91" restart="whenNotActive" fill="hold" evtFilter="cancelBubble" nodeType="interactiveSeq">
                <p:stCondLst>
                  <p:cond evt="onClick" delay="0">
                    <p:tgtEl>
                      <p:spTgt spid="268"/>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268"/>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8"/>
                  </p:tgtEl>
                </p:cond>
              </p:nextCondLst>
            </p:seq>
            <p:seq concurrent="1" nextAc="seek">
              <p:cTn id="96" restart="whenNotActive" fill="hold" evtFilter="cancelBubble" nodeType="interactiveSeq">
                <p:stCondLst>
                  <p:cond evt="onClick" delay="0">
                    <p:tgtEl>
                      <p:spTgt spid="269"/>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26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par>
                                <p:cTn id="101" presetID="23" presetClass="entr" presetSubtype="16" fill="hold" nodeType="withEffect">
                                  <p:stCondLst>
                                    <p:cond delay="0"/>
                                  </p:stCondLst>
                                  <p:childTnLst>
                                    <p:set>
                                      <p:cBhvr>
                                        <p:cTn id="102" dur="1" fill="hold">
                                          <p:stCondLst>
                                            <p:cond delay="0"/>
                                          </p:stCondLst>
                                        </p:cTn>
                                        <p:tgtEl>
                                          <p:spTgt spid="251"/>
                                        </p:tgtEl>
                                        <p:attrNameLst>
                                          <p:attrName>style.visibility</p:attrName>
                                        </p:attrNameLst>
                                      </p:cBhvr>
                                      <p:to>
                                        <p:strVal val="visible"/>
                                      </p:to>
                                    </p:set>
                                    <p:anim calcmode="lin" valueType="num">
                                      <p:cBhvr>
                                        <p:cTn id="103" dur="500" fill="hold"/>
                                        <p:tgtEl>
                                          <p:spTgt spid="251"/>
                                        </p:tgtEl>
                                        <p:attrNameLst>
                                          <p:attrName>ppt_w</p:attrName>
                                        </p:attrNameLst>
                                      </p:cBhvr>
                                      <p:tavLst>
                                        <p:tav tm="0">
                                          <p:val>
                                            <p:fltVal val="0"/>
                                          </p:val>
                                        </p:tav>
                                        <p:tav tm="100000">
                                          <p:val>
                                            <p:strVal val="#ppt_w"/>
                                          </p:val>
                                        </p:tav>
                                      </p:tavLst>
                                    </p:anim>
                                    <p:anim calcmode="lin" valueType="num">
                                      <p:cBhvr>
                                        <p:cTn id="104" dur="500" fill="hold"/>
                                        <p:tgtEl>
                                          <p:spTgt spid="2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9"/>
                  </p:tgtEl>
                </p:cond>
              </p:nextCondLst>
            </p:seq>
            <p:seq concurrent="1" nextAc="seek">
              <p:cTn id="105" restart="whenNotActive" fill="hold" evtFilter="cancelBubble" nodeType="interactiveSeq">
                <p:stCondLst>
                  <p:cond evt="onClick" delay="0">
                    <p:tgtEl>
                      <p:spTgt spid="270"/>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70"/>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4" name="bomb.wav"/>
                                        </p:tgtEl>
                                      </p:cMediaNode>
                                    </p:audio>
                                  </p:subTnLst>
                                </p:cTn>
                              </p:par>
                              <p:par>
                                <p:cTn id="110" presetID="23" presetClass="entr" presetSubtype="16" fill="hold" nodeType="withEffect">
                                  <p:stCondLst>
                                    <p:cond delay="0"/>
                                  </p:stCondLst>
                                  <p:childTnLst>
                                    <p:set>
                                      <p:cBhvr>
                                        <p:cTn id="111" dur="1" fill="hold">
                                          <p:stCondLst>
                                            <p:cond delay="0"/>
                                          </p:stCondLst>
                                        </p:cTn>
                                        <p:tgtEl>
                                          <p:spTgt spid="247"/>
                                        </p:tgtEl>
                                        <p:attrNameLst>
                                          <p:attrName>style.visibility</p:attrName>
                                        </p:attrNameLst>
                                      </p:cBhvr>
                                      <p:to>
                                        <p:strVal val="visible"/>
                                      </p:to>
                                    </p:set>
                                    <p:anim calcmode="lin" valueType="num">
                                      <p:cBhvr>
                                        <p:cTn id="112" dur="500" fill="hold"/>
                                        <p:tgtEl>
                                          <p:spTgt spid="247"/>
                                        </p:tgtEl>
                                        <p:attrNameLst>
                                          <p:attrName>ppt_w</p:attrName>
                                        </p:attrNameLst>
                                      </p:cBhvr>
                                      <p:tavLst>
                                        <p:tav tm="0">
                                          <p:val>
                                            <p:fltVal val="0"/>
                                          </p:val>
                                        </p:tav>
                                        <p:tav tm="100000">
                                          <p:val>
                                            <p:strVal val="#ppt_w"/>
                                          </p:val>
                                        </p:tav>
                                      </p:tavLst>
                                    </p:anim>
                                    <p:anim calcmode="lin" valueType="num">
                                      <p:cBhvr>
                                        <p:cTn id="113" dur="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41</a:t>
              </a:r>
              <a:endParaRPr dirty="0">
                <a:latin typeface="Arial" panose="020B0604020202020204" pitchFamily="34" charset="0"/>
                <a:cs typeface="Arial" panose="020B0604020202020204" pitchFamily="34" charset="0"/>
              </a:endParaRPr>
            </a:p>
          </p:txBody>
        </p:sp>
        <p:pic>
          <p:nvPicPr>
            <p:cNvPr id="26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10256125" y="957891"/>
              <a:ext cx="3922549" cy="1641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pa-IN" dirty="0"/>
                <a:t>ਸੈਸ਼ਨ 7</a:t>
              </a:r>
              <a:endParaRPr lang="en-US" dirty="0"/>
            </a:p>
          </p:txBody>
        </p:sp>
        <p:sp>
          <p:nvSpPr>
            <p:cNvPr id="269" name="PREVENTION: WHAT EVERYBODY NEEDS TO KNOW"/>
            <p:cNvSpPr txBox="1"/>
            <p:nvPr/>
          </p:nvSpPr>
          <p:spPr>
            <a:xfrm>
              <a:off x="5784560" y="2854983"/>
              <a:ext cx="12865702" cy="656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pa-IN" sz="3600" dirty="0"/>
                <a:t>ਸ਼ਹਿਰੀ ਇਲਾਕਿਆਂ ਵਿੱਚ ਸੰਚਾਰ ਦੀਆਂ ਵਿਸ਼ੇਸ਼ ਲੋੜਾਂ ਨੂੰ ਕਿਵੇਂ ਪੂਰਾ ਕੀਤਾ ਜਾਏ </a:t>
              </a:r>
              <a:endParaRPr sz="3600" b="0" dirty="0">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81" name="Group"/>
          <p:cNvGrpSpPr/>
          <p:nvPr/>
        </p:nvGrpSpPr>
        <p:grpSpPr>
          <a:xfrm>
            <a:off x="17514759" y="7970473"/>
            <a:ext cx="5583172" cy="2523890"/>
            <a:chOff x="-152060" y="3370995"/>
            <a:chExt cx="5583170" cy="2523889"/>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152060" y="4205436"/>
              <a:ext cx="5583170"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sz="5000"/>
              </a:pPr>
              <a:r>
                <a:rPr lang="pa-IN" sz="4400" dirty="0"/>
                <a:t>ਕਲੰਕ ਅਤੇ ਭੇਦਭਾਵ</a:t>
              </a:r>
              <a:endParaRPr lang="en-IN" sz="4000" b="0" dirty="0">
                <a:latin typeface="Arial" panose="020B0604020202020204" pitchFamily="34" charset="0"/>
                <a:cs typeface="Arial" panose="020B0604020202020204" pitchFamily="34" charset="0"/>
              </a:endParaRPr>
            </a:p>
          </p:txBody>
        </p:sp>
      </p:grpSp>
      <p:grpSp>
        <p:nvGrpSpPr>
          <p:cNvPr id="286" name="Group"/>
          <p:cNvGrpSpPr/>
          <p:nvPr/>
        </p:nvGrpSpPr>
        <p:grpSpPr>
          <a:xfrm>
            <a:off x="9906485" y="7970474"/>
            <a:ext cx="5286337" cy="2523889"/>
            <a:chOff x="0" y="3548623"/>
            <a:chExt cx="5286336" cy="2523889"/>
          </a:xfrm>
          <a:solidFill>
            <a:srgbClr val="C9EBFF"/>
          </a:solidFill>
        </p:grpSpPr>
        <p:sp>
          <p:nvSpPr>
            <p:cNvPr id="282" name="Rounded Rectangle"/>
            <p:cNvSpPr/>
            <p:nvPr/>
          </p:nvSpPr>
          <p:spPr>
            <a:xfrm>
              <a:off x="0" y="354862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1339132" y="4065757"/>
              <a:ext cx="2608085" cy="1456809"/>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5000">
                  <a:solidFill>
                    <a:srgbClr val="FFFFFF"/>
                  </a:solidFill>
                </a:defRPr>
              </a:pPr>
              <a:r>
                <a:rPr lang="pa-IN" sz="4400" dirty="0">
                  <a:solidFill>
                    <a:schemeClr val="tx1"/>
                  </a:solidFill>
                </a:rPr>
                <a:t>ਸੁਰੱਖਿਅਤ</a:t>
              </a:r>
              <a:br>
                <a:rPr lang="en-US" sz="4400" dirty="0">
                  <a:solidFill>
                    <a:schemeClr val="tx1"/>
                  </a:solidFill>
                </a:rPr>
              </a:br>
              <a:r>
                <a:rPr lang="pa-IN" sz="4400" dirty="0">
                  <a:solidFill>
                    <a:schemeClr val="tx1"/>
                  </a:solidFill>
                </a:rPr>
                <a:t>ਕਾਰਵਾਈਆਂ</a:t>
              </a:r>
              <a:endParaRPr lang="en-IN" sz="4400" b="0" dirty="0">
                <a:solidFill>
                  <a:schemeClr val="tx1"/>
                </a:solidFill>
                <a:latin typeface="Arial" panose="020B0604020202020204" pitchFamily="34" charset="0"/>
                <a:cs typeface="Arial" panose="020B0604020202020204" pitchFamily="34" charset="0"/>
              </a:endParaRPr>
            </a:p>
          </p:txBody>
        </p:sp>
      </p:grpSp>
      <p:grpSp>
        <p:nvGrpSpPr>
          <p:cNvPr id="291" name="Group"/>
          <p:cNvGrpSpPr/>
          <p:nvPr/>
        </p:nvGrpSpPr>
        <p:grpSpPr>
          <a:xfrm>
            <a:off x="1709760" y="8006778"/>
            <a:ext cx="5582858" cy="2487585"/>
            <a:chOff x="-156650" y="3638797"/>
            <a:chExt cx="5582857" cy="2523889"/>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56650" y="4226045"/>
              <a:ext cx="5582857" cy="1478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sz="5000"/>
              </a:pPr>
              <a:r>
                <a:rPr lang="pa-IN" sz="4400" dirty="0"/>
                <a:t>ਹਮਾਇਤ ਨੂੰ ਸਰਗਰਮ ਕਰਨਾ</a:t>
              </a:r>
              <a:endParaRPr lang="en-IN" sz="44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36365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3" y="420163"/>
            <a:ext cx="13557713" cy="1297968"/>
            <a:chOff x="-1" y="60173"/>
            <a:chExt cx="13557711" cy="1297966"/>
          </a:xfrm>
        </p:grpSpPr>
        <p:sp>
          <p:nvSpPr>
            <p:cNvPr id="380" name="Rounded Rectangle"/>
            <p:cNvSpPr/>
            <p:nvPr/>
          </p:nvSpPr>
          <p:spPr>
            <a:xfrm>
              <a:off x="-1" y="60173"/>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2633506" y="195017"/>
              <a:ext cx="8290731" cy="10259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sz="6000" dirty="0"/>
                <a:t>ਹਮਾਇਤ ਨੂੰ ਸਰਗਰਮ ਕਰਨਾ</a:t>
              </a:r>
              <a:endParaRPr lang="en-IN" sz="6000"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42</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pa-IN" sz="3600" dirty="0">
                <a:solidFill>
                  <a:srgbClr val="000000"/>
                </a:solidFill>
              </a:rPr>
              <a:t>ਸਮਾਜਕ ਹਮਾਇਤ ਵਿੱਚ ਇਲਾਕੇ ਵਿੱਚ ਸ਼ਨਾਖਤ ਕੀਤੀਆਂ ਅਹਿਮ ਸੰਬੰਧਤ ਧਿਰਾਂ ਨੂੰ ਸ਼ਾਮਲ ਕੀਤਾ ਜਾਣ ਚਾਹੀਦਾ ਹੈ ਅਤੇ ਸੁਰੱਖਿਆ ਸੰਬੰਧੀ ਜਾਣਕਾਰੀ ਅਤੇ ਹਮਾਇਤ ਲਈ ਸਿਖਲਾਈ ਦਿੱਤੀ ਜਾਣੀ ਚਾਹੀਦੀ ਹੈ।</a:t>
            </a:r>
            <a:endParaRPr lang="en-US" sz="3600" b="0" dirty="0">
              <a:ln w="0"/>
              <a:solidFill>
                <a:srgbClr val="0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20858" y="3838222"/>
            <a:ext cx="19840353" cy="7792999"/>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9126096" y="4112849"/>
            <a:ext cx="6131807" cy="830997"/>
          </a:xfrm>
          <a:prstGeom prst="rect">
            <a:avLst/>
          </a:prstGeom>
        </p:spPr>
        <p:txBody>
          <a:bodyPr wrap="none">
            <a:spAutoFit/>
          </a:bodyPr>
          <a:lstStyle/>
          <a:p>
            <a:r>
              <a:rPr lang="pa-IN" sz="4800" dirty="0"/>
              <a:t>ਸਮਾਜ ਦੇ ਮੈਂਬਰਾਂ ਨੂੰ ਸਲਾਹ</a:t>
            </a:r>
            <a:endParaRPr lang="en-IN" sz="4800" dirty="0"/>
          </a:p>
        </p:txBody>
      </p:sp>
      <p:sp>
        <p:nvSpPr>
          <p:cNvPr id="3" name="Rectangle 2">
            <a:extLst>
              <a:ext uri="{FF2B5EF4-FFF2-40B4-BE49-F238E27FC236}">
                <a16:creationId xmlns:a16="http://schemas.microsoft.com/office/drawing/2014/main" id="{1E6CFD46-6E7F-D84A-B02B-CB63FD01FA10}"/>
              </a:ext>
            </a:extLst>
          </p:cNvPr>
          <p:cNvSpPr/>
          <p:nvPr/>
        </p:nvSpPr>
        <p:spPr>
          <a:xfrm>
            <a:off x="2587361" y="5441877"/>
            <a:ext cx="19373850" cy="5078313"/>
          </a:xfrm>
          <a:prstGeom prst="rect">
            <a:avLst/>
          </a:prstGeom>
        </p:spPr>
        <p:txBody>
          <a:bodyPr wrap="square">
            <a:spAutoFit/>
          </a:bodyPr>
          <a:lstStyle/>
          <a:p>
            <a:pPr marL="571500" indent="-571500" algn="l">
              <a:buFont typeface="Arial"/>
              <a:buChar char="•"/>
            </a:pPr>
            <a:r>
              <a:rPr lang="pa-IN" sz="3600" b="0" dirty="0"/>
              <a:t>ਸਥਾਨਕ ਨਗਰ ਨਿਗਮ ਦੁਆਰਾ ਕਾਇਮ ਕੀਤੇ ਕਮਿਊਨਿਟੀ ਹੈਲਪਡੈਸਕ ਦੀ ਸਹਾਇਤਾ ਲਈ ਵਾਲੰਟੀਅਰ ਕਰੋ। </a:t>
            </a:r>
            <a:endParaRPr lang="en-US" sz="3600" b="0" dirty="0"/>
          </a:p>
          <a:p>
            <a:pPr marL="571500" indent="-571500" algn="l">
              <a:buFont typeface="Arial"/>
              <a:buChar char="•"/>
            </a:pPr>
            <a:r>
              <a:rPr lang="pa-IN" sz="3600" b="0" dirty="0"/>
              <a:t>ਭਾਈਚਾਰੇ ਵਿੱਚ ਮਾਸਕ ਵੰਡਣ ਦੇ ਕੰਮ ਵਿੱਚ ਸਹਾਇਤਾ ਕਰੋ, ਇਹ ਯਕੀਨੀ ਬਣਾਓ ਕਿ ਉਹ ਉਹਨਾਂ ਲੋਕਾਂ ਨੂੰ ਦਿੱਤੇ ਗਏ ਹਨ ਜਿਹਨਾਂ ਨੂੰ ਮਾਸਕ ਦੀ ਸਭ ਤੋਂ ਜ਼ਿਆਦਾ ਲੋੜ ਹੈ। ਵੰਡਣ ਦੌਰਾਨ ਮਾਸਕ ਦੇ ਪ੍ਰਬੰਧਨ ਬਾਰੇ ਸਿਖਾਉਣਾ ਹੋਏਗਾ। </a:t>
            </a:r>
            <a:endParaRPr lang="en-US" sz="3600" b="0" dirty="0"/>
          </a:p>
          <a:p>
            <a:pPr marL="571500" indent="-571500" algn="l">
              <a:buFont typeface="Arial"/>
              <a:buChar char="•"/>
            </a:pPr>
            <a:r>
              <a:rPr lang="pa-IN" sz="3600" b="0" dirty="0"/>
              <a:t>  ਭਾਈਚਾਰੇ ਦੇ ਨੁਮਾਇੰਦੇ ਨੂੰ ਇਹ ਯਕੀਨੀ ਬਣਾਉਣਾ ਹੋਏਗਾ ਕਿ ਨਗਰ ਨਿਗਮ ਵੱਲੋਂ ਨਿਯਮਿਤ ਰੂਪ ਵਿੱਚ ਸਮੂਹਕ ਸਫਾਈ ਅਤੇ ਕੀਟਾਣੂ ਮੁਕਤ ਕਰਨ ਦੀ ਮੁਹਿੰਮ ਕੀਤੀ ਜਾ ਰਹੀ ਹੈ। </a:t>
            </a:r>
            <a:endParaRPr lang="en-US" sz="3600" b="0" dirty="0"/>
          </a:p>
          <a:p>
            <a:pPr marL="571500" indent="-571500" algn="l">
              <a:buFont typeface="Arial"/>
              <a:buChar char="•"/>
            </a:pPr>
            <a:r>
              <a:rPr lang="pa-IN" sz="3600" b="0" dirty="0"/>
              <a:t>ਸਥਾਨਕ ਸਿਆਸੀ ਅਤੇ ਧਾਰਮਿਕ ਲੀਡਰਾਂ ਦੀ ਸ਼ਮੂਲੀਅਤ ਰਾਹੀਂ ਸੂਚਨਾ ਦੇਣਾ</a:t>
            </a:r>
            <a:endParaRPr lang="en-US" sz="3600" b="0" dirty="0"/>
          </a:p>
          <a:p>
            <a:pPr marL="571500" indent="-571500" algn="l">
              <a:buFont typeface="Arial"/>
              <a:buChar char="•"/>
            </a:pPr>
            <a:r>
              <a:rPr lang="pa-IN" sz="3600" b="0" dirty="0"/>
              <a:t>ਕਚਰਾ ਵੈਨਾਂ, ਦੁੱਧ ਦੀ ਸਪਲਾਈ ਲਈ ਵੈਨਾਂ ਆਦਿ ਰਾਹੀਂ ਆਮ ਜ਼ਰੂਰੀ ਸੇਵਾਵਾਂ ਬਾਰੇ ਜਾਣਕਾਰੀ ਦੇਣਾ। </a:t>
            </a:r>
            <a:endParaRPr lang="en-US" sz="3600" b="0" dirty="0"/>
          </a:p>
          <a:p>
            <a:pPr marL="571500" indent="-571500" algn="l">
              <a:buFont typeface="Arial"/>
              <a:buChar char="•"/>
            </a:pPr>
            <a:r>
              <a:rPr lang="pa-IN" sz="3600" b="0" dirty="0"/>
              <a:t>ਭਾਈਚਾਰੇ ਵਿੱਚ ਬਲੀਚ/ਸੋਡੀਅਮ ਹਾਇਪੋਕਲੋਰਾਈਟ ਦੇ ਘੋਲ ਦੀ ਮੁਫ਼ਤ ਵੰਡ ਅਤੇ ਡਿਸਇੰਫੈਕਟੈਂਟ ਦੀ ਵਰਤੋਂ ਬਾਰੇ ਯੋਜਨਾ ਬਣਾਉਣੀ ਹੋਏਗੀ।</a:t>
            </a:r>
            <a:endParaRPr lang="en-IN"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076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413144" y="359990"/>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2633502" y="136023"/>
              <a:ext cx="8290731" cy="10259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sz="6000" dirty="0"/>
                <a:t>ਹਮਾਇਤ ਨੂੰ ਸਰਗਰਮ ਕਰਨਾ</a:t>
              </a:r>
              <a:endParaRPr sz="6000" b="0" dirty="0">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pa-IN" sz="3600" dirty="0">
                <a:solidFill>
                  <a:srgbClr val="000000"/>
                </a:solidFill>
              </a:rPr>
              <a:t>ਯਾਦ ਰੱਖੋ ਸ਼ਹਿਰੀ ਇਲਾਕੇ ਸੰਘਣੀ ਆਬਾਦੀ ਵਾਲੇ ਹੁੰਦੇ ਹਨ ਅਤੇ ਸਿਹਤ ਅਮਲੇ  ਦੀ ਸੰਖਿਆ ਸੀਮਿਤ ਹੁੰਦੀ ਹੈ। ਤੁਹਾਨੂੰ ਹਰੇਕ ਨੂੰ ਅਤੇ ਆਪਣੇ ਆਪ ਨੂੰ ਸੁਰੱਖਿਅਤ ਰੱਖਣ ਲਈ ਸਮੂਹਕ ਹਮਾਇਤ ਜੁਟਾਉਣ ਦੀ ਲੋੜ ਹੋਏਗੀ। </a:t>
            </a:r>
            <a:endParaRPr lang="en-US" sz="3600" dirty="0">
              <a:solidFill>
                <a:srgbClr val="000000"/>
              </a:solidFill>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1934EFD-3657-1E42-AA71-1CB6F753E651}"/>
              </a:ext>
            </a:extLst>
          </p:cNvPr>
          <p:cNvSpPr/>
          <p:nvPr/>
        </p:nvSpPr>
        <p:spPr>
          <a:xfrm>
            <a:off x="2402293" y="5034736"/>
            <a:ext cx="19373850" cy="5078313"/>
          </a:xfrm>
          <a:prstGeom prst="rect">
            <a:avLst/>
          </a:prstGeom>
        </p:spPr>
        <p:txBody>
          <a:bodyPr wrap="square">
            <a:spAutoFit/>
          </a:bodyPr>
          <a:lstStyle/>
          <a:p>
            <a:pPr marL="571500" indent="-571500" algn="l">
              <a:buFont typeface="Arial"/>
              <a:buChar char="•"/>
            </a:pPr>
            <a:r>
              <a:rPr lang="pa-IN" sz="3600" b="0" dirty="0"/>
              <a:t>ਭਾਈਚਾਰੇ ਵਿੱਚ ਉੱਚ ਜੋਕਮ ਵਾਲੇ ਵਰਗਾਂ ਦੀ ਪਛਾਣ ਕਰੋ ਅਤੇ ਉਹਨਾਂ ਨੂੰ ਸੰਕ੍ਰਮਣ ਤੋਂ ਬਚਾਉਣ ਲਈ ਆਪਣੇ ਆਪ ਨੂੰ ਅਲੱਗ ਰੱਖਣ ਵਿੱਚ ਉਹਨਾਂ ਦੀ ਮਦਦ ਕਰੋ। </a:t>
            </a:r>
            <a:endParaRPr lang="en-US" sz="3600" b="0" dirty="0"/>
          </a:p>
          <a:p>
            <a:pPr marL="571500" indent="-571500" algn="l">
              <a:buFont typeface="Arial"/>
              <a:buChar char="•"/>
            </a:pPr>
            <a:r>
              <a:rPr lang="pa-IN" sz="3600" b="0" dirty="0"/>
              <a:t>ਬਾਲ ਘਰਾਂ ਲਈ ਦਿੱਤੇ ਜਾਂਦੇ ਦੁਪਹਿਰ ਦੇ ਭੋਜਨ (ਮਿਡਡੇ ਮੀਲ) ਨੂੰ ਪ੍ਰਾਪਤ ਕਰਨ ਦੇ ਪ੍ਰਬੰਧ ਲਈ ਸਰਕਾਰੀ ਸੇਵਾਵਾਂ ਨਾਲ ਸੰਪਰਕ ਵਿੱਚ ਰਹੋ। </a:t>
            </a:r>
            <a:endParaRPr lang="en-US" sz="3600" b="0" dirty="0"/>
          </a:p>
          <a:p>
            <a:pPr marL="571500" indent="-571500" algn="l">
              <a:buFont typeface="Arial"/>
              <a:buChar char="•"/>
            </a:pPr>
            <a:r>
              <a:rPr lang="pa-IN" sz="3600" b="0" dirty="0"/>
              <a:t>ਅਸਰ ਰਸੂਖ ਵਾਲੇ ਅਹਿਮ ਲੋਕਾਂ ਨੂੰ ਮਿਲੋ ਜੋ ਚੌਕਸੀ ਨਾਲ ਅਤੇ ਉਹਨਾਂ ਲੋਕਾਂ ਦਾ ਪਤਾ ਲਾਉਣ ਵਿੱਚ ਤੁਹਾਡੀ ਮਦਦ ਕਰ ਸਕਦੇ ਹਨ ਜੋ ਕਿ ਸੰਭਵ ਤੌਰ ‘ਤੇ ਸੰਕ੍ਰਮਿਤ ਹਨ ਅਤੇ ਰੈਫ਼ਰਲ ਲਈ ਇਸਦੀ ਰਿਪੋਰਟ ਕਰੋ। </a:t>
            </a:r>
            <a:endParaRPr lang="en-US" sz="3600" b="0" dirty="0"/>
          </a:p>
          <a:p>
            <a:pPr marL="571500" indent="-571500" algn="l">
              <a:buFont typeface="Arial"/>
              <a:buChar char="•"/>
            </a:pPr>
            <a:r>
              <a:rPr lang="pa-IN" sz="3600" b="0" dirty="0"/>
              <a:t>ਲਾੱਕਡਾਉਨ ਦੇ ਸਮੇਂ ਦੌਰਾਨ ਪਾਬੰਦੀਆਂ ਦੀ ਪਾਲਣਾ ਯਕੀਨੀ ਬਣਾਉਣ ਲਈ ਸਮੂਹਕ ਪੱਧਰ ‘ਤੇ ਕਾਰਕੁਨਾਂ ਨੂੰ ਸਿਖਲਾਈ ਦੇਣੀ ਹੋਏਗੀ। </a:t>
            </a:r>
            <a:endParaRPr lang="en-US" sz="3600" b="0" dirty="0"/>
          </a:p>
          <a:p>
            <a:pPr marL="571500" indent="-571500" algn="l">
              <a:buFont typeface="Arial"/>
              <a:buChar char="•"/>
            </a:pPr>
            <a:r>
              <a:rPr lang="pa-IN" sz="3600" b="0" dirty="0"/>
              <a:t>ਕੁਆਰੰਟੀਨ ਸਹੂਲਤਾਂ ਵਿੱਚ ਤਬਦੀਲ ਕਰਨ ਲਈ ਕਮਿਊਨਿਟੀ ਪੱਧਰ ਦੇ ਢਾਂਚਿਆਂ ਦੀ ਸ਼ਨਾਖਤ ਕਰਨੀ ਹੋਏਗੀ।</a:t>
            </a:r>
            <a:endParaRPr lang="en-IN" sz="3600" b="0" dirty="0"/>
          </a:p>
        </p:txBody>
      </p:sp>
      <p:grpSp>
        <p:nvGrpSpPr>
          <p:cNvPr id="9" name="Group">
            <a:extLst>
              <a:ext uri="{FF2B5EF4-FFF2-40B4-BE49-F238E27FC236}">
                <a16:creationId xmlns:a16="http://schemas.microsoft.com/office/drawing/2014/main" id="{BA7FEF6B-9CDE-C64A-B0BF-D2175B759A19}"/>
              </a:ext>
            </a:extLst>
          </p:cNvPr>
          <p:cNvGrpSpPr/>
          <p:nvPr/>
        </p:nvGrpSpPr>
        <p:grpSpPr>
          <a:xfrm>
            <a:off x="23097931" y="13055998"/>
            <a:ext cx="2098871" cy="1540536"/>
            <a:chOff x="0" y="2516"/>
            <a:chExt cx="2098869" cy="1540534"/>
          </a:xfrm>
        </p:grpSpPr>
        <p:sp>
          <p:nvSpPr>
            <p:cNvPr id="10" name="08">
              <a:extLst>
                <a:ext uri="{FF2B5EF4-FFF2-40B4-BE49-F238E27FC236}">
                  <a16:creationId xmlns:a16="http://schemas.microsoft.com/office/drawing/2014/main" id="{A6F098C3-3738-F749-8A2B-93700C040F22}"/>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43</a:t>
              </a:r>
              <a:endParaRPr dirty="0">
                <a:latin typeface="Arial" panose="020B0604020202020204" pitchFamily="34" charset="0"/>
                <a:cs typeface="Arial" panose="020B0604020202020204" pitchFamily="34" charset="0"/>
              </a:endParaRPr>
            </a:p>
          </p:txBody>
        </p:sp>
        <p:pic>
          <p:nvPicPr>
            <p:cNvPr id="11" name="Image" descr="Image">
              <a:extLst>
                <a:ext uri="{FF2B5EF4-FFF2-40B4-BE49-F238E27FC236}">
                  <a16:creationId xmlns:a16="http://schemas.microsoft.com/office/drawing/2014/main" id="{97F189E4-BB4A-BD46-9256-F85D3325FC71}"/>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2" name="Group">
            <a:extLst>
              <a:ext uri="{FF2B5EF4-FFF2-40B4-BE49-F238E27FC236}">
                <a16:creationId xmlns:a16="http://schemas.microsoft.com/office/drawing/2014/main" id="{C29CC9C4-8C4E-9F4C-BB2C-A94AE98BE247}"/>
              </a:ext>
            </a:extLst>
          </p:cNvPr>
          <p:cNvGrpSpPr/>
          <p:nvPr/>
        </p:nvGrpSpPr>
        <p:grpSpPr>
          <a:xfrm>
            <a:off x="300010" y="12315300"/>
            <a:ext cx="4601210" cy="995767"/>
            <a:chOff x="0" y="0"/>
            <a:chExt cx="4601208" cy="995765"/>
          </a:xfrm>
        </p:grpSpPr>
        <p:pic>
          <p:nvPicPr>
            <p:cNvPr id="13" name="Picture 3" descr="Picture 3">
              <a:extLst>
                <a:ext uri="{FF2B5EF4-FFF2-40B4-BE49-F238E27FC236}">
                  <a16:creationId xmlns:a16="http://schemas.microsoft.com/office/drawing/2014/main" id="{8019086F-4A0F-054F-AB4F-D800112AF36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4" name="Picture 5" descr="Picture 5">
              <a:extLst>
                <a:ext uri="{FF2B5EF4-FFF2-40B4-BE49-F238E27FC236}">
                  <a16:creationId xmlns:a16="http://schemas.microsoft.com/office/drawing/2014/main" id="{428E9D25-9405-AA43-BD48-CF16FF7AC3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5" name="Line">
              <a:extLst>
                <a:ext uri="{FF2B5EF4-FFF2-40B4-BE49-F238E27FC236}">
                  <a16:creationId xmlns:a16="http://schemas.microsoft.com/office/drawing/2014/main" id="{328F7D17-A841-D841-B1EA-4C5AEB9794C9}"/>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6" name="Line">
              <a:extLst>
                <a:ext uri="{FF2B5EF4-FFF2-40B4-BE49-F238E27FC236}">
                  <a16:creationId xmlns:a16="http://schemas.microsoft.com/office/drawing/2014/main" id="{F72450BE-7EF2-2349-92E8-00BA180AE19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7" name="ministry-and-health-family-welfare.png" descr="ministry-and-health-family-welfare.png">
              <a:extLst>
                <a:ext uri="{FF2B5EF4-FFF2-40B4-BE49-F238E27FC236}">
                  <a16:creationId xmlns:a16="http://schemas.microsoft.com/office/drawing/2014/main" id="{85FC8E98-46E0-5741-9FB8-54BCC3193C7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945775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359990"/>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2661558" y="136023"/>
              <a:ext cx="8234626" cy="10259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sz="6000" dirty="0"/>
                <a:t>ਸੁਰੱਖਿਅਤ ਆਦਤਾਂ ਦਾ ਚਲਨ</a:t>
              </a:r>
              <a:endParaRPr lang="en-US" sz="6000" dirty="0"/>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44</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pa-IN" sz="3600" dirty="0">
                <a:solidFill>
                  <a:srgbClr val="000000"/>
                </a:solidFill>
              </a:rPr>
              <a:t>ਯਾਦ ਰੱਖੋ ਕਿ ਗੰਭੀਰ ਆਰਥਿਕ ਥੁੜ ਦਾ ਸ਼ਿਕਾਰ ਕਈ ਦਿਹਾੜੀਦਾਰ/ਗੈਰਜੱਥੇਬੰਧਕ ਸੈਕਟਰ ਦੇ ਵਰਕਰ ਪਾਬੰਧੀਆਂ ਦੇ ਬਾਵਜੂਦ ਕੰਮ ‘ਤੇ ਜਾਣਗੇ ਜਿਸ ਨਾਲ ਉਹਨਾਂ ਦੀ ਰੋਗ ਤੋਂ ਪ੍ਰਭਾਵਿਤ ਹੋਣ ਪ੍ਰਤੀ ਸੰਵੇਨਦਸ਼ੀਲਤਾ ਵਧੇਗੀ।</a:t>
            </a:r>
            <a:endParaRPr lang="en-US" sz="3600" dirty="0">
              <a:solidFill>
                <a:srgbClr val="000000"/>
              </a:solidFill>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2543175" y="4480738"/>
            <a:ext cx="19373850" cy="6186309"/>
          </a:xfrm>
          <a:prstGeom prst="rect">
            <a:avLst/>
          </a:prstGeom>
        </p:spPr>
        <p:txBody>
          <a:bodyPr wrap="square">
            <a:spAutoFit/>
          </a:bodyPr>
          <a:lstStyle/>
          <a:p>
            <a:pPr marL="571500" indent="-571500" algn="l">
              <a:buFont typeface="Arial"/>
              <a:buChar char="•"/>
            </a:pPr>
            <a:r>
              <a:rPr lang="pa-IN" sz="3600" b="0" dirty="0"/>
              <a:t>ਕਾਮਿਆਂ, ਘਰਾਂ ਵਿੱਚ ਕੰਮ ਕਰਦੀਆਂ ਨੌਕਰਾਣੀਆਂ, ਆਸਰਾ ਘਰਾਂ ਵਿੱਚ ਰਹਿਣ ਵਾਲੇ ਪਰਵਾਸੀਆਂ ਅਤੇ ਦਿਹਾੜੀਦਾਰਾਂ ਵਰਗੇ ਲੋਕਾਂ ਦੇ ਖਾਸ ਸਮੂਹ ਤਕ ਪਹੁੰਚ ਕਰੋ ਅਤੇ ਉਹਨਾਂ ਨੂੰ ਹੇਠਲੀਆਂ ਗੱਲਾਂ ਦੀ ਸਲਾਹ ਦਿਓ।</a:t>
            </a:r>
            <a:br>
              <a:rPr lang="en-US" sz="3600" b="0" dirty="0"/>
            </a:br>
            <a:r>
              <a:rPr lang="pa-IN" sz="3600" b="0" dirty="0"/>
              <a:t> </a:t>
            </a:r>
            <a:endParaRPr lang="en-US" sz="3600" b="0" dirty="0"/>
          </a:p>
          <a:p>
            <a:pPr marL="571500" indent="-571500" algn="l">
              <a:buFont typeface="Arial"/>
              <a:buChar char="•"/>
            </a:pPr>
            <a:r>
              <a:rPr lang="en-US" sz="3600" b="0" dirty="0"/>
              <a:t>40 </a:t>
            </a:r>
            <a:r>
              <a:rPr lang="pa-IN" sz="3600" b="0" dirty="0"/>
              <a:t>ਸੈਕਿੰਡ ਲਈ ਸਾਬਣ ਅਤੇ ਪਾਣੀ ਨਾਲ ਵਾਰ ਵਾਰ ਹੱਥ ਧੋਣ ਖਾਸ ਕਰਕੇ ਬਾਹਰੋਂ ਆਉਣ, ਖਾਣਾ ਖਾਣ ਤੋਂ ਪਹਿਲਾਂ ਅਤੇ ਟਾਇਲੈਟ ਜਾਣ ਤੋਂ ਬਾਅਦ। </a:t>
            </a:r>
            <a:endParaRPr lang="en-US" sz="3600" b="0" dirty="0"/>
          </a:p>
          <a:p>
            <a:pPr marL="571500" indent="-571500" algn="l">
              <a:buFont typeface="Arial"/>
              <a:buChar char="•"/>
            </a:pPr>
            <a:r>
              <a:rPr lang="pa-IN" sz="3600" b="0" dirty="0"/>
              <a:t>ਬਾਹਰੋਂ ਆਉਣ ਤੋਂ ਬਾਅਦ ਕੱਪੜੇ ਬਦਲੋ ਅਤੇ ਜੇ ਸੰਭਵ ਹੈ ਤਾਂ ਸਾਬਣ ਨਾਲ ਨਹਾ ਲਓ। ਅੱਖਾਂ, ਨੱਕ ਅਤੇ ਮੂੰਹ ਨੂੰ ਛੂਹਣ ਤੋਂ ਬਚੋ। </a:t>
            </a:r>
            <a:endParaRPr lang="en-US" sz="3600" b="0" dirty="0"/>
          </a:p>
          <a:p>
            <a:pPr marL="571500" indent="-571500" algn="l">
              <a:buFont typeface="Arial"/>
              <a:buChar char="•"/>
            </a:pPr>
            <a:r>
              <a:rPr lang="pa-IN" sz="3600" b="0" dirty="0"/>
              <a:t>ਖੁੱਲ੍ਹੇ ਸਥਾਨਾਂ ‘ਤੇ ਨਾ ਥੁੱਕੋ ਅਤੇ ਸਿਰਫ਼ ਵਾਸ਼ ਬੇਸਿਨ ਜਾਂ ਥੁੱਕਦਾਨ ਦੀ ਵਰਤੋਂ ਕਰੋ। </a:t>
            </a:r>
            <a:endParaRPr lang="en-US" sz="3600" b="0" dirty="0"/>
          </a:p>
          <a:p>
            <a:pPr marL="571500" indent="-571500" algn="l">
              <a:buFont typeface="Arial"/>
              <a:buChar char="•"/>
            </a:pPr>
            <a:r>
              <a:rPr lang="pa-IN" sz="3600" b="0" dirty="0"/>
              <a:t>ਦੂਜਿਆਂ ਤੋਂ 1 ਮੀਟਰ ਦੀ ਦੂਰੀ ਬਣਾ ਕੇ ਰੱਖੋ। </a:t>
            </a:r>
            <a:endParaRPr lang="en-US" sz="3600" b="0" dirty="0"/>
          </a:p>
          <a:p>
            <a:pPr marL="571500" indent="-571500" algn="l">
              <a:buFont typeface="Arial"/>
              <a:buChar char="•"/>
            </a:pPr>
            <a:r>
              <a:rPr lang="pa-IN" sz="3600" b="0" dirty="0"/>
              <a:t>ਜੇ ਉਹਨਾਂ ਬੁਖਾਰ, ਖਾਂਸੀ ਜਾਂ ਸਾਹ ਲਾਈਨ ਵਿੱਚ ਤਕਲੀਫ਼ ਹੈ ਜਾਂ ਕੋਈ ਜਾਣਕਾਰੀ ਚਾਹੁੰਦੇ ਹਨ ਤਾਂ ਕਮਿਊਨਿਟੀ ਹੈਲਪਡੈਸਕ/ਸਿਹਤ ਕੇਂਦਰ ਨਾਲ ਸੰਪਰਕ ਕਰੋ।</a:t>
            </a:r>
            <a:endParaRPr lang="en-IN" sz="3600" b="0" dirty="0"/>
          </a:p>
        </p:txBody>
      </p:sp>
    </p:spTree>
    <p:extLst>
      <p:ext uri="{BB962C8B-B14F-4D97-AF65-F5344CB8AC3E}">
        <p14:creationId xmlns:p14="http://schemas.microsoft.com/office/powerpoint/2010/main" val="7784259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658471" y="396827"/>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3998460" y="136023"/>
              <a:ext cx="5560817" cy="10259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sz="6000" dirty="0"/>
                <a:t>ਕਲੰਕ ਅਤੇ ਭੇਦਭਾਵ</a:t>
              </a:r>
              <a:endParaRPr sz="6000" b="0" dirty="0">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pa-IN" sz="3600" dirty="0">
                <a:solidFill>
                  <a:srgbClr val="000000"/>
                </a:solidFill>
              </a:rPr>
              <a:t>ਯਾਦ ਰੱਖੋ ਸ਼ਹਿਰੀ ਇਲਾਕੇ ਸੰਘਣੀ ਆਬਾਦੀ ਵਾਲੇ ਹੁੰਦੇ ਹਨ ਅਤੇ ਸਿਹਤ ਅਮਲੇ ਦੀ  ਸੰਖਿਆ ਸੀਮਿਤ ਹੁੰਦੀ ਹੈ। ਤੁਹਾਨੂੰ ਹਰੇਕ ਨੂੰ ਅਤੇ ਆਪਣੇ ਆਪ ਨੂੰ ਸੁਰੱਖਿਅਤ ਰੱਖਣ ਲਈ ਸਮੂਹਕ ਹਮਾਇਤ ਜੁਟਾਉਣ ਦੀ ਲੋੜ ਹੋਏਗੀ।</a:t>
            </a:r>
            <a:endParaRPr lang="en-US" sz="3600" dirty="0">
              <a:solidFill>
                <a:srgbClr val="000000"/>
              </a:solidFill>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5"/>
            <a:ext cx="19840353" cy="8151751"/>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571500" lvl="0" indent="-571500" algn="l">
              <a:buFont typeface="Arial"/>
              <a:buChar char="•"/>
            </a:pPr>
            <a:r>
              <a:rPr lang="pa-IN" sz="3600" b="0" dirty="0"/>
              <a:t>ਕਈ ਸੋਸਾਇਟੀਆਂ ਨੇ ਨੌਕਰਾਣੀਆਂ ਅਤੇ ਦੂਜੇ ਹੈਲਪਰਸ ਨੂੰ ਆਉਣ ਤੋਂ ਮਨ੍ਹਾ ਕਰ ਦਿੱਤਾ ਹੈ। ਹਾਲਾਂਕਿ ਇਹ ਸਹੀ ਹੈ ਕਿਉਂਕਿ ਇਸ ਨਾਲ ਲੋਕ ਘਰਾਂ ਵਿੱਚ ਰਹਿਣਗੇ, ਪਰ ਇਸ ਦੂਰੀ ਦੇ ਪ੍ਰਬੰਧ ਦਾ ਤਰੀਕਾ ਕਲੰਕਿਤ ਕਰਨ ਵਾਲਾ ਹੈ। </a:t>
            </a:r>
            <a:endParaRPr lang="en-US" sz="3600" b="0" dirty="0"/>
          </a:p>
          <a:p>
            <a:pPr marL="571500" lvl="0" indent="-571500" algn="l">
              <a:buFont typeface="Arial"/>
              <a:buChar char="•"/>
            </a:pPr>
            <a:r>
              <a:rPr lang="pa-IN" sz="3600" b="0" dirty="0"/>
              <a:t>ਉਹ ਸਾਡੇ ਕੋਲ ਇਹ ਬੀਮਾਰੀ ਲਿਆਉਣਗੇ”, ਇਹਨਾਂ ਕਰਕੇ ਰੋਗ ਫੈਲੇਗਾ, ਆਦਿ ਵਰਗੇ ਸ਼ਬਦ ਕਲੰਕਿਤ ਕਰਨ ਵਾਲੇ ਹਨ। </a:t>
            </a:r>
            <a:endParaRPr lang="en-US" sz="3600" b="0" dirty="0"/>
          </a:p>
          <a:p>
            <a:pPr marL="571500" lvl="0" indent="-571500" algn="l">
              <a:buFont typeface="Arial"/>
              <a:buChar char="•"/>
            </a:pPr>
            <a:r>
              <a:rPr lang="pa-IN" sz="3600" b="0" dirty="0"/>
              <a:t>ਲੋਕਾਂ ਨੂੰ ਜਾਗਰੂਕ ਬਣਾਉਣ ਲਈ ਅਸਰ ਰਸੂਖ ਵਾਲੇ ਸਥਾਨਕ ਲੋਕਾਂ ਅਤੇ ਫੈਸਲਾ ਕਰਨ ਵਾਲੇ ਮੁੱਖ ਵਿਅਕਤੀਆਂ ਨਾਲ ਕੰਮ ਕਰੋ। </a:t>
            </a:r>
            <a:endParaRPr lang="en-US" sz="3600" b="0" dirty="0"/>
          </a:p>
          <a:p>
            <a:pPr marL="571500" lvl="0" indent="-571500" algn="l">
              <a:buFont typeface="Arial"/>
              <a:buChar char="•"/>
            </a:pPr>
            <a:r>
              <a:rPr lang="pa-IN" sz="3600" b="0" dirty="0"/>
              <a:t>ਜਾਗਰੂਕ ਬਣਾਉਣ ਲਈ ਮੀਡੀਆ ਦੀ ਵਰਤੋਂ ਕਰੋ। </a:t>
            </a:r>
            <a:endParaRPr lang="en-US" sz="3600" b="0" dirty="0"/>
          </a:p>
          <a:p>
            <a:pPr marL="571500" indent="-571500" algn="l">
              <a:buFont typeface="Arial"/>
              <a:buChar char="•"/>
            </a:pPr>
            <a:r>
              <a:rPr lang="pa-IN" sz="3600" b="0" dirty="0"/>
              <a:t>ਇਹ ਦਿਖਾਉਣ ਲਈ ਕਿ ਹਾਉਸਿੰਗ ਸੋਸਾਇਟੀਆਂ ਨੂੰ ਕਾਰ ਕਲੀਨਰਾਂ, ਮੇਡਸ ਵਰਗੇ ਕਮਕਾਜੀ ਵਰਗ ਨਾਲ ਭੇਦਭਾਵ ਕਿਉਂ ਨਹੀਂ ਕਰਨਾ ਚਾਹੀਦਾ ਸਰਕਾਰੀ ਆਦੇਸ਼ਾਂ ਦੀ ਵਰਤੋਂ ਕਰੋ।</a:t>
            </a:r>
            <a:endParaRPr lang="en-US" sz="3600" b="0" dirty="0"/>
          </a:p>
        </p:txBody>
      </p:sp>
      <p:sp>
        <p:nvSpPr>
          <p:cNvPr id="7" name="Rectangle 6">
            <a:extLst>
              <a:ext uri="{FF2B5EF4-FFF2-40B4-BE49-F238E27FC236}">
                <a16:creationId xmlns:a16="http://schemas.microsoft.com/office/drawing/2014/main" id="{C47F2036-7CE0-E94D-A4C6-E002E0662CC7}"/>
              </a:ext>
            </a:extLst>
          </p:cNvPr>
          <p:cNvSpPr/>
          <p:nvPr/>
        </p:nvSpPr>
        <p:spPr>
          <a:xfrm>
            <a:off x="2202268" y="3523413"/>
            <a:ext cx="19840352" cy="830997"/>
          </a:xfrm>
          <a:prstGeom prst="rect">
            <a:avLst/>
          </a:prstGeom>
        </p:spPr>
        <p:txBody>
          <a:bodyPr wrap="square">
            <a:spAutoFit/>
          </a:bodyPr>
          <a:lstStyle/>
          <a:p>
            <a:r>
              <a:rPr lang="pa-IN" sz="4800" dirty="0"/>
              <a:t>ਰੈਜ਼ੀਡੈਂਟ ਵੈਲਫੇਅਰ ਅਸੋਸੀਏਸ਼ਨਸ</a:t>
            </a:r>
            <a:endParaRPr lang="en-IN" sz="4800" b="0" dirty="0">
              <a:latin typeface="Arial" panose="020B0604020202020204" pitchFamily="34" charset="0"/>
              <a:cs typeface="Arial" panose="020B0604020202020204" pitchFamily="34" charset="0"/>
            </a:endParaRPr>
          </a:p>
        </p:txBody>
      </p:sp>
      <p:grpSp>
        <p:nvGrpSpPr>
          <p:cNvPr id="8" name="Group">
            <a:extLst>
              <a:ext uri="{FF2B5EF4-FFF2-40B4-BE49-F238E27FC236}">
                <a16:creationId xmlns:a16="http://schemas.microsoft.com/office/drawing/2014/main" id="{6A9A393E-0A12-5240-AD67-F406A9D1FE99}"/>
              </a:ext>
            </a:extLst>
          </p:cNvPr>
          <p:cNvGrpSpPr/>
          <p:nvPr/>
        </p:nvGrpSpPr>
        <p:grpSpPr>
          <a:xfrm>
            <a:off x="23097931" y="13055998"/>
            <a:ext cx="2098870" cy="1540535"/>
            <a:chOff x="0" y="2516"/>
            <a:chExt cx="2098868" cy="1540533"/>
          </a:xfrm>
        </p:grpSpPr>
        <p:sp>
          <p:nvSpPr>
            <p:cNvPr id="9" name="08">
              <a:extLst>
                <a:ext uri="{FF2B5EF4-FFF2-40B4-BE49-F238E27FC236}">
                  <a16:creationId xmlns:a16="http://schemas.microsoft.com/office/drawing/2014/main" id="{3470B9DE-11C8-5C4E-A57C-AC951F94F553}"/>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45</a:t>
              </a:r>
              <a:endParaRPr dirty="0">
                <a:latin typeface="Arial" panose="020B0604020202020204" pitchFamily="34" charset="0"/>
                <a:cs typeface="Arial" panose="020B0604020202020204" pitchFamily="34" charset="0"/>
              </a:endParaRPr>
            </a:p>
          </p:txBody>
        </p:sp>
        <p:pic>
          <p:nvPicPr>
            <p:cNvPr id="10" name="Image" descr="Image">
              <a:extLst>
                <a:ext uri="{FF2B5EF4-FFF2-40B4-BE49-F238E27FC236}">
                  <a16:creationId xmlns:a16="http://schemas.microsoft.com/office/drawing/2014/main" id="{B6CFDCB4-076F-EC43-AA3E-E57C8B98BB14}"/>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1" name="Group">
            <a:extLst>
              <a:ext uri="{FF2B5EF4-FFF2-40B4-BE49-F238E27FC236}">
                <a16:creationId xmlns:a16="http://schemas.microsoft.com/office/drawing/2014/main" id="{24203980-B2CD-5048-8907-4B2815534ABE}"/>
              </a:ext>
            </a:extLst>
          </p:cNvPr>
          <p:cNvGrpSpPr/>
          <p:nvPr/>
        </p:nvGrpSpPr>
        <p:grpSpPr>
          <a:xfrm>
            <a:off x="300010" y="12315300"/>
            <a:ext cx="4601210" cy="995767"/>
            <a:chOff x="0" y="0"/>
            <a:chExt cx="4601208" cy="995765"/>
          </a:xfrm>
        </p:grpSpPr>
        <p:pic>
          <p:nvPicPr>
            <p:cNvPr id="12" name="Picture 3" descr="Picture 3">
              <a:extLst>
                <a:ext uri="{FF2B5EF4-FFF2-40B4-BE49-F238E27FC236}">
                  <a16:creationId xmlns:a16="http://schemas.microsoft.com/office/drawing/2014/main" id="{3DDE1D53-7700-4448-B8A2-431A434161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 name="Picture 5" descr="Picture 5">
              <a:extLst>
                <a:ext uri="{FF2B5EF4-FFF2-40B4-BE49-F238E27FC236}">
                  <a16:creationId xmlns:a16="http://schemas.microsoft.com/office/drawing/2014/main" id="{5D05270E-190F-1542-B6F7-68D7A9975F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4" name="Line">
              <a:extLst>
                <a:ext uri="{FF2B5EF4-FFF2-40B4-BE49-F238E27FC236}">
                  <a16:creationId xmlns:a16="http://schemas.microsoft.com/office/drawing/2014/main" id="{73133A41-18FF-3F49-8C46-196E882D8460}"/>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5" name="Line">
              <a:extLst>
                <a:ext uri="{FF2B5EF4-FFF2-40B4-BE49-F238E27FC236}">
                  <a16:creationId xmlns:a16="http://schemas.microsoft.com/office/drawing/2014/main" id="{8270CD9E-F9BB-304F-917C-C8CB159F28B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6" name="ministry-and-health-family-welfare.png" descr="ministry-and-health-family-welfare.png">
              <a:extLst>
                <a:ext uri="{FF2B5EF4-FFF2-40B4-BE49-F238E27FC236}">
                  <a16:creationId xmlns:a16="http://schemas.microsoft.com/office/drawing/2014/main" id="{C549F95A-4486-914F-8529-281B26FEC7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2920400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p:cNvGrpSpPr/>
          <p:nvPr/>
        </p:nvGrpSpPr>
        <p:grpSpPr>
          <a:xfrm>
            <a:off x="300010" y="12315300"/>
            <a:ext cx="4601210" cy="995767"/>
            <a:chOff x="0" y="0"/>
            <a:chExt cx="4601208" cy="995765"/>
          </a:xfrm>
        </p:grpSpPr>
        <p:pic>
          <p:nvPicPr>
            <p:cNvPr id="2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2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2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2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2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31" name="Group"/>
          <p:cNvGrpSpPr/>
          <p:nvPr/>
        </p:nvGrpSpPr>
        <p:grpSpPr>
          <a:xfrm>
            <a:off x="23097931" y="13055998"/>
            <a:ext cx="2098870" cy="1540535"/>
            <a:chOff x="0" y="2516"/>
            <a:chExt cx="2098868" cy="1540533"/>
          </a:xfrm>
        </p:grpSpPr>
        <p:sp>
          <p:nvSpPr>
            <p:cNvPr id="229" name="05"/>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05</a:t>
              </a:r>
            </a:p>
          </p:txBody>
        </p:sp>
        <p:pic>
          <p:nvPicPr>
            <p:cNvPr id="23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35" name="Group"/>
          <p:cNvGrpSpPr/>
          <p:nvPr/>
        </p:nvGrpSpPr>
        <p:grpSpPr>
          <a:xfrm>
            <a:off x="1026430" y="3971842"/>
            <a:ext cx="8216086" cy="3397534"/>
            <a:chOff x="0" y="0"/>
            <a:chExt cx="8216084" cy="3397532"/>
          </a:xfrm>
        </p:grpSpPr>
        <p:pic>
          <p:nvPicPr>
            <p:cNvPr id="23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1749978" y="348998"/>
              <a:ext cx="4796184" cy="12721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defTabSz="914400">
                <a:spcBef>
                  <a:spcPts val="600"/>
                </a:spcBef>
                <a:defRPr sz="3800" cap="all">
                  <a:solidFill>
                    <a:srgbClr val="002135"/>
                  </a:solidFill>
                </a:defRPr>
              </a:pPr>
              <a:r>
                <a:rPr lang="pa-IN" sz="3800" cap="all" dirty="0"/>
                <a:t>ਕੋਵਿਡ-19 ਕੋਰੋਨਾ ਵਾਇਰਸ</a:t>
              </a:r>
              <a:br>
                <a:rPr lang="en-US" sz="3800" cap="all" dirty="0"/>
              </a:br>
              <a:r>
                <a:rPr lang="pa-IN" sz="3800" cap="all" dirty="0"/>
                <a:t>ਰੋਗ-2019 ਹੈ। </a:t>
              </a:r>
              <a:endParaRPr b="0" dirty="0">
                <a:latin typeface="Arial" panose="020B0604020202020204" pitchFamily="34" charset="0"/>
                <a:cs typeface="Arial" panose="020B0604020202020204" pitchFamily="34" charset="0"/>
              </a:endParaRPr>
            </a:p>
          </p:txBody>
        </p:sp>
      </p:grpSp>
      <p:grpSp>
        <p:nvGrpSpPr>
          <p:cNvPr id="239" name="Group"/>
          <p:cNvGrpSpPr/>
          <p:nvPr/>
        </p:nvGrpSpPr>
        <p:grpSpPr>
          <a:xfrm>
            <a:off x="1392978" y="7739598"/>
            <a:ext cx="7792763" cy="3021074"/>
            <a:chOff x="0" y="0"/>
            <a:chExt cx="7792762" cy="3021073"/>
          </a:xfrm>
        </p:grpSpPr>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2685" y="0"/>
              <a:ext cx="2900077" cy="2829679"/>
            </a:xfrm>
            <a:prstGeom prst="rect">
              <a:avLst/>
            </a:prstGeom>
            <a:ln w="12700" cap="flat">
              <a:noFill/>
              <a:miter lim="400000"/>
            </a:ln>
            <a:effectLst>
              <a:outerShdw dist="25400" dir="5400000" rotWithShape="0">
                <a:srgbClr val="000000"/>
              </a:outerShdw>
            </a:effectLst>
          </p:spPr>
        </p:pic>
        <p:sp>
          <p:nvSpPr>
            <p:cNvPr id="237" name="Rounded Rectangle"/>
            <p:cNvSpPr/>
            <p:nvPr/>
          </p:nvSpPr>
          <p:spPr>
            <a:xfrm>
              <a:off x="0" y="1027675"/>
              <a:ext cx="7773690" cy="1993398"/>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281675" y="1094662"/>
              <a:ext cx="6999691" cy="18569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defTabSz="914400">
                <a:spcBef>
                  <a:spcPts val="600"/>
                </a:spcBef>
                <a:defRPr sz="3800" cap="all">
                  <a:solidFill>
                    <a:srgbClr val="002135"/>
                  </a:solidFill>
                </a:defRPr>
              </a:pPr>
              <a:r>
                <a:rPr lang="pa-IN" sz="3800" cap="all" dirty="0"/>
                <a:t>ਇਹ ਐਸਏਆਰਐਸ-ਸੀਓਵੀ-2</a:t>
              </a:r>
              <a:br>
                <a:rPr lang="en-US" sz="3800" cap="all" dirty="0"/>
              </a:br>
              <a:r>
                <a:rPr lang="pa-IN" sz="3800" cap="all" dirty="0"/>
                <a:t>(</a:t>
              </a:r>
              <a:r>
                <a:rPr lang="en-US" sz="3800" cap="all" dirty="0"/>
                <a:t>SARS-CoV-2</a:t>
              </a:r>
              <a:r>
                <a:rPr lang="pa-IN" sz="3800" cap="all" dirty="0"/>
                <a:t>)</a:t>
              </a:r>
              <a:br>
                <a:rPr lang="en-US" sz="3800" cap="all" dirty="0"/>
              </a:br>
              <a:r>
                <a:rPr lang="pa-IN" sz="3800" cap="all" dirty="0"/>
                <a:t>ਨਾਂਅ ਦੇ ਕੋਰੋਨਾ ਵਾਇਰਸ ਕਾਰਨ ਹੁੰਦਾ ਹੈ। </a:t>
              </a:r>
              <a:endParaRPr b="0" dirty="0">
                <a:latin typeface="Arial" panose="020B0604020202020204" pitchFamily="34" charset="0"/>
                <a:cs typeface="Arial" panose="020B0604020202020204" pitchFamily="34" charset="0"/>
              </a:endParaRPr>
            </a:p>
          </p:txBody>
        </p:sp>
      </p:grpSp>
      <p:grpSp>
        <p:nvGrpSpPr>
          <p:cNvPr id="245" name="Group"/>
          <p:cNvGrpSpPr/>
          <p:nvPr/>
        </p:nvGrpSpPr>
        <p:grpSpPr>
          <a:xfrm>
            <a:off x="13200273" y="3562819"/>
            <a:ext cx="10146681" cy="2811445"/>
            <a:chOff x="0" y="0"/>
            <a:chExt cx="10146680" cy="2811443"/>
          </a:xfrm>
          <a:solidFill>
            <a:srgbClr val="C9EBFF"/>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4755224" y="685734"/>
              <a:ext cx="5177698" cy="1500346"/>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lgn="l" defTabSz="914400">
                <a:lnSpc>
                  <a:spcPct val="150000"/>
                </a:lnSpc>
                <a:spcBef>
                  <a:spcPts val="600"/>
                </a:spcBef>
                <a:defRPr sz="2700" b="0" cap="all">
                  <a:solidFill>
                    <a:srgbClr val="FFFFFF"/>
                  </a:solidFill>
                </a:defRPr>
              </a:pPr>
              <a:r>
                <a:rPr lang="pa-IN" sz="3200" b="0" cap="all" dirty="0">
                  <a:solidFill>
                    <a:srgbClr val="00144D"/>
                  </a:solidFill>
                </a:rPr>
                <a:t>ਬੁਖਾਰ, ਖਾਂਸੀ ਅਤੇ ਸਾਹ ਲੈਣ ਵਿੱਚ</a:t>
              </a:r>
              <a:br>
                <a:rPr lang="en-US" sz="3200" b="0" cap="all" dirty="0">
                  <a:solidFill>
                    <a:srgbClr val="00144D"/>
                  </a:solidFill>
                </a:rPr>
              </a:br>
              <a:r>
                <a:rPr lang="pa-IN" sz="3200" b="0" cap="all" dirty="0">
                  <a:solidFill>
                    <a:srgbClr val="00144D"/>
                  </a:solidFill>
                </a:rPr>
                <a:t>ਤਕਲੀਫ਼ ਕੋਵਿਡ-19 ਦੇ ਲੱਛਣ ਹਨ। </a:t>
              </a:r>
              <a:endParaRPr lang="en-IN" sz="3200" b="0" dirty="0">
                <a:solidFill>
                  <a:srgbClr val="00144D"/>
                </a:solidFill>
                <a:latin typeface="Arial" panose="020B0604020202020204" pitchFamily="34" charset="0"/>
                <a:cs typeface="Arial" panose="020B0604020202020204" pitchFamily="34" charset="0"/>
              </a:endParaRPr>
            </a:p>
          </p:txBody>
        </p:sp>
        <p:pic>
          <p:nvPicPr>
            <p:cNvPr id="24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75427"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21392" y="680035"/>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473310" y="644316"/>
              <a:ext cx="1289798" cy="1522892"/>
            </a:xfrm>
            <a:prstGeom prst="rect">
              <a:avLst/>
            </a:prstGeom>
            <a:grpFill/>
            <a:ln w="12700" cap="flat">
              <a:noFill/>
              <a:miter lim="400000"/>
            </a:ln>
            <a:effectLst/>
          </p:spPr>
        </p:pic>
      </p:grpSp>
      <p:grpSp>
        <p:nvGrpSpPr>
          <p:cNvPr id="249" name="Group"/>
          <p:cNvGrpSpPr/>
          <p:nvPr/>
        </p:nvGrpSpPr>
        <p:grpSpPr>
          <a:xfrm>
            <a:off x="13189655" y="7118013"/>
            <a:ext cx="10146655" cy="4808944"/>
            <a:chOff x="0" y="0"/>
            <a:chExt cx="10146653" cy="4808942"/>
          </a:xfrm>
          <a:solidFill>
            <a:srgbClr val="C9EBFF"/>
          </a:solidFill>
        </p:grpSpPr>
        <p:sp>
          <p:nvSpPr>
            <p:cNvPr id="246" name="Rounded Rectangle"/>
            <p:cNvSpPr/>
            <p:nvPr/>
          </p:nvSpPr>
          <p:spPr>
            <a:xfrm>
              <a:off x="0" y="0"/>
              <a:ext cx="10146653" cy="4808942"/>
            </a:xfrm>
            <a:prstGeom prst="roundRect">
              <a:avLst>
                <a:gd name="adj" fmla="val 5884"/>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7" name="If you have these or you are a contact of a…"/>
            <p:cNvSpPr txBox="1"/>
            <p:nvPr/>
          </p:nvSpPr>
          <p:spPr>
            <a:xfrm>
              <a:off x="216707" y="137456"/>
              <a:ext cx="8605635" cy="4455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p>
              <a:pPr algn="l" defTabSz="914400">
                <a:lnSpc>
                  <a:spcPct val="150000"/>
                </a:lnSpc>
                <a:spcBef>
                  <a:spcPts val="600"/>
                </a:spcBef>
                <a:defRPr sz="2400" b="0" cap="all">
                  <a:solidFill>
                    <a:srgbClr val="FFFFFF"/>
                  </a:solidFill>
                </a:defRPr>
              </a:pPr>
              <a:r>
                <a:rPr lang="pa-IN" sz="3200" b="0" cap="all" dirty="0">
                  <a:solidFill>
                    <a:srgbClr val="00144D"/>
                  </a:solidFill>
                </a:rPr>
                <a:t>ਜੇ ਤੁਹਾਨੂੰ ਇਹ ਲੱਛਣ ਹਨ ਅਤੇ ਤੁਸੀਂ   ਲੈਬਾਰਟਰੀ ਵਿੱਚ ਪੁਸ਼ਟੀ ਹੋਏ ਪਾਜ਼ੀਟਿਵ ਕੇਸ ਦੇ ਸੰਪਰਕ ਹੋ ਤਾਂ ਫ਼ੌਰਨ ਰਾਜ ਹੈਲਪਲਾਈਨ ਨੰਬਰ ਜਾਂ ਸਿਹਤ ਅਤੇ ਪਰਿਵਾਰ</a:t>
              </a:r>
              <a:r>
                <a:rPr lang="en-US" sz="3200" b="0" cap="all" dirty="0">
                  <a:solidFill>
                    <a:srgbClr val="00144D"/>
                  </a:solidFill>
                </a:rPr>
                <a:t>        </a:t>
              </a:r>
              <a:r>
                <a:rPr lang="pa-IN" sz="3200" b="0" cap="all" dirty="0">
                  <a:solidFill>
                    <a:srgbClr val="00144D"/>
                  </a:solidFill>
                </a:rPr>
                <a:t> ਕਲਿਆਣ ਮੰਤਰਾਲੇ, ਭਾਰਤ ਸਰਕਾਰ ਦੇ  24</a:t>
              </a:r>
              <a:r>
                <a:rPr lang="en-US" sz="3200" b="0" cap="all" dirty="0">
                  <a:solidFill>
                    <a:srgbClr val="00144D"/>
                  </a:solidFill>
                </a:rPr>
                <a:t>x7 </a:t>
              </a:r>
              <a:r>
                <a:rPr lang="pa-IN" sz="3200" b="0" cap="all" dirty="0">
                  <a:solidFill>
                    <a:srgbClr val="00144D"/>
                  </a:solidFill>
                </a:rPr>
                <a:t>ਹੈਲਪਲਾਈਨ ਜਾਂ </a:t>
              </a:r>
              <a:r>
                <a:rPr lang="en-IN" sz="3200" b="0" cap="all" dirty="0">
                  <a:solidFill>
                    <a:srgbClr val="00144D"/>
                  </a:solidFill>
                </a:rPr>
                <a:t>011-2397 8046,</a:t>
              </a:r>
              <a:br>
                <a:rPr lang="en-IN" sz="3200" b="0" cap="all" dirty="0">
                  <a:solidFill>
                    <a:srgbClr val="00144D"/>
                  </a:solidFill>
                </a:rPr>
              </a:br>
              <a:r>
                <a:rPr lang="en-IN" sz="3200" b="0" cap="all" dirty="0">
                  <a:solidFill>
                    <a:srgbClr val="00144D"/>
                  </a:solidFill>
                </a:rPr>
                <a:t>1075 </a:t>
              </a:r>
              <a:r>
                <a:rPr lang="pa-IN" sz="3200" b="0" cap="all" dirty="0">
                  <a:solidFill>
                    <a:srgbClr val="00144D"/>
                  </a:solidFill>
                </a:rPr>
                <a:t>ਆਪਣੇ ਆਸ਼ਾ/ਏਐਨਐਮ ਨੂੰ ਕਾੱਲ ਕਰੋ। </a:t>
              </a:r>
              <a:endParaRPr lang="en-IN" sz="3200" b="0" dirty="0">
                <a:solidFill>
                  <a:srgbClr val="00144D"/>
                </a:solidFill>
                <a:latin typeface="Arial" panose="020B0604020202020204" pitchFamily="34" charset="0"/>
                <a:cs typeface="Arial" panose="020B0604020202020204" pitchFamily="34" charset="0"/>
              </a:endParaRPr>
            </a:p>
          </p:txBody>
        </p:sp>
        <p:pic>
          <p:nvPicPr>
            <p:cNvPr id="248" name="Image" descr="Image"/>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flipH="1">
              <a:off x="7974598" y="65416"/>
              <a:ext cx="2128904" cy="2911941"/>
            </a:xfrm>
            <a:prstGeom prst="rect">
              <a:avLst/>
            </a:prstGeom>
            <a:grpFill/>
            <a:ln w="12700" cap="flat">
              <a:noFill/>
              <a:miter lim="400000"/>
            </a:ln>
            <a:effectLst/>
          </p:spPr>
        </p:pic>
      </p:grpSp>
      <p:grpSp>
        <p:nvGrpSpPr>
          <p:cNvPr id="252" name="Group"/>
          <p:cNvGrpSpPr/>
          <p:nvPr/>
        </p:nvGrpSpPr>
        <p:grpSpPr>
          <a:xfrm>
            <a:off x="556113" y="654801"/>
            <a:ext cx="8886307" cy="1891549"/>
            <a:chOff x="0" y="0"/>
            <a:chExt cx="8886305" cy="1891548"/>
          </a:xfrm>
        </p:grpSpPr>
        <p:sp>
          <p:nvSpPr>
            <p:cNvPr id="250" name="Rounded Rectangle"/>
            <p:cNvSpPr/>
            <p:nvPr/>
          </p:nvSpPr>
          <p:spPr>
            <a:xfrm>
              <a:off x="0" y="0"/>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375137" y="509758"/>
              <a:ext cx="8136031" cy="8720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5000">
                  <a:solidFill>
                    <a:srgbClr val="002135"/>
                  </a:solidFill>
                </a:defRPr>
              </a:lvl1pPr>
            </a:lstStyle>
            <a:p>
              <a:r>
                <a:rPr lang="pa-IN" dirty="0"/>
                <a:t>ਆਓ ਕੋਵਿਡ-19 ਬਾਰੇ ਸਮਝੀਏ</a:t>
              </a:r>
              <a:endParaRPr b="0" dirty="0">
                <a:latin typeface="Arial" panose="020B0604020202020204" pitchFamily="34" charset="0"/>
                <a:cs typeface="Arial" panose="020B0604020202020204" pitchFamily="34" charset="0"/>
              </a:endParaRPr>
            </a:p>
          </p:txBody>
        </p:sp>
      </p:grpSp>
      <p:grpSp>
        <p:nvGrpSpPr>
          <p:cNvPr id="255" name="Group"/>
          <p:cNvGrpSpPr/>
          <p:nvPr/>
        </p:nvGrpSpPr>
        <p:grpSpPr>
          <a:xfrm>
            <a:off x="14799887" y="452288"/>
            <a:ext cx="6596986" cy="2296575"/>
            <a:chOff x="0" y="0"/>
            <a:chExt cx="6596985" cy="2296573"/>
          </a:xfrm>
        </p:grpSpPr>
        <p:sp>
          <p:nvSpPr>
            <p:cNvPr id="253" name="Rounded Rectangle"/>
            <p:cNvSpPr/>
            <p:nvPr/>
          </p:nvSpPr>
          <p:spPr>
            <a:xfrm>
              <a:off x="0" y="0"/>
              <a:ext cx="6596985"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1454306" y="481439"/>
              <a:ext cx="3565078" cy="13336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4000">
                  <a:solidFill>
                    <a:srgbClr val="002135"/>
                  </a:solidFill>
                </a:defRPr>
              </a:pPr>
              <a:r>
                <a:rPr lang="pa-IN" sz="4000" dirty="0"/>
                <a:t>ਕੋਵਿਡ-19 ਦੇ ਆਮ</a:t>
              </a:r>
              <a:br>
                <a:rPr lang="en-US" sz="4000" dirty="0"/>
              </a:br>
              <a:r>
                <a:rPr lang="pa-IN" sz="4000" dirty="0"/>
                <a:t>ਲੱਛਣ ਕੀ ਹਨ। </a:t>
              </a:r>
              <a:endParaRPr b="0" dirty="0">
                <a:latin typeface="Arial" panose="020B0604020202020204" pitchFamily="34" charset="0"/>
                <a:cs typeface="Arial" panose="020B0604020202020204" pitchFamily="34" charset="0"/>
              </a:endParaRP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blinds(horizontal)">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additive="base">
                                        <p:cTn id="12" dur="1000"/>
                                        <p:tgtEl>
                                          <p:spTgt spid="235"/>
                                        </p:tgtEl>
                                        <p:attrNameLst>
                                          <p:attrName>ppt_y</p:attrName>
                                        </p:attrNameLst>
                                      </p:cBhvr>
                                      <p:tavLst>
                                        <p:tav tm="0">
                                          <p:val>
                                            <p:strVal val="#ppt_y+#ppt_h*1.125000"/>
                                          </p:val>
                                        </p:tav>
                                        <p:tav tm="100000">
                                          <p:val>
                                            <p:strVal val="#ppt_y"/>
                                          </p:val>
                                        </p:tav>
                                      </p:tavLst>
                                    </p:anim>
                                    <p:animEffect transition="in" filter="wipe(up)">
                                      <p:cBhvr>
                                        <p:cTn id="13" dur="1000"/>
                                        <p:tgtEl>
                                          <p:spTgt spid="23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39"/>
                                        </p:tgtEl>
                                        <p:attrNameLst>
                                          <p:attrName>style.visibility</p:attrName>
                                        </p:attrNameLst>
                                      </p:cBhvr>
                                      <p:to>
                                        <p:strVal val="visible"/>
                                      </p:to>
                                    </p:set>
                                    <p:anim calcmode="lin" valueType="num">
                                      <p:cBhvr additive="base">
                                        <p:cTn id="18" dur="1000"/>
                                        <p:tgtEl>
                                          <p:spTgt spid="239"/>
                                        </p:tgtEl>
                                        <p:attrNameLst>
                                          <p:attrName>ppt_y</p:attrName>
                                        </p:attrNameLst>
                                      </p:cBhvr>
                                      <p:tavLst>
                                        <p:tav tm="0">
                                          <p:val>
                                            <p:strVal val="#ppt_y+#ppt_h*1.125000"/>
                                          </p:val>
                                        </p:tav>
                                        <p:tav tm="100000">
                                          <p:val>
                                            <p:strVal val="#ppt_y"/>
                                          </p:val>
                                        </p:tav>
                                      </p:tavLst>
                                    </p:anim>
                                    <p:animEffect transition="in" filter="wipe(up)">
                                      <p:cBhvr>
                                        <p:cTn id="19" dur="1000"/>
                                        <p:tgtEl>
                                          <p:spTgt spid="23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55"/>
                                        </p:tgtEl>
                                        <p:attrNameLst>
                                          <p:attrName>style.visibility</p:attrName>
                                        </p:attrNameLst>
                                      </p:cBhvr>
                                      <p:to>
                                        <p:strVal val="visible"/>
                                      </p:to>
                                    </p:set>
                                    <p:animEffect transition="in" filter="blinds(horizontal)">
                                      <p:cBhvr>
                                        <p:cTn id="24" dur="500"/>
                                        <p:tgtEl>
                                          <p:spTgt spid="255"/>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wedge">
                                      <p:cBhvr>
                                        <p:cTn id="27" dur="2000"/>
                                        <p:tgtEl>
                                          <p:spTgt spid="25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wedge">
                                      <p:cBhvr>
                                        <p:cTn id="32" dur="2000"/>
                                        <p:tgtEl>
                                          <p:spTgt spid="24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wedge">
                                      <p:cBhvr>
                                        <p:cTn id="37" dur="2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06</a:t>
              </a:r>
            </a:p>
          </p:txBody>
        </p:sp>
        <p:pic>
          <p:nvPicPr>
            <p:cNvPr id="26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10356151" y="957891"/>
              <a:ext cx="3722498" cy="1641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pa-IN" dirty="0"/>
                <a:t>ਸੈਸ਼ਨ 2 </a:t>
              </a:r>
              <a:endParaRPr b="0" dirty="0">
                <a:latin typeface="Arial" panose="020B0604020202020204" pitchFamily="34" charset="0"/>
                <a:cs typeface="Arial" panose="020B0604020202020204" pitchFamily="34" charset="0"/>
              </a:endParaRPr>
            </a:p>
          </p:txBody>
        </p:sp>
        <p:sp>
          <p:nvSpPr>
            <p:cNvPr id="269" name="PREVENTION: WHAT EVERYBODY NEEDS TO KNOW"/>
            <p:cNvSpPr txBox="1"/>
            <p:nvPr/>
          </p:nvSpPr>
          <p:spPr>
            <a:xfrm>
              <a:off x="8036777" y="2724167"/>
              <a:ext cx="8361263"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pa-IN" dirty="0"/>
                <a:t>ਸਾਵਧਾਨੀ : ਸਮਾਜ (ਭਾਈਚਾਰੇ) ਵਿੱਚ ਸੁਰੱਖਿਆ ਸੰਬੰਧੀ ਆਦਤਾਂ </a:t>
              </a:r>
              <a:endParaRPr b="0" dirty="0">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76" name="Group"/>
          <p:cNvGrpSpPr/>
          <p:nvPr/>
        </p:nvGrpSpPr>
        <p:grpSpPr>
          <a:xfrm>
            <a:off x="18284510" y="6013301"/>
            <a:ext cx="5286337" cy="5873554"/>
            <a:chOff x="0" y="0"/>
            <a:chExt cx="5286336" cy="5873552"/>
          </a:xfrm>
          <a:solidFill>
            <a:srgbClr val="C9EBFF"/>
          </a:solidFill>
        </p:grpSpPr>
        <p:sp>
          <p:nvSpPr>
            <p:cNvPr id="272" name="Rounded Rectangle"/>
            <p:cNvSpPr/>
            <p:nvPr/>
          </p:nvSpPr>
          <p:spPr>
            <a:xfrm>
              <a:off x="0" y="334966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73" name="HIGH RISK…"/>
            <p:cNvSpPr txBox="1"/>
            <p:nvPr/>
          </p:nvSpPr>
          <p:spPr>
            <a:xfrm>
              <a:off x="1360768" y="3790873"/>
              <a:ext cx="2564805" cy="1641474"/>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5000">
                  <a:solidFill>
                    <a:srgbClr val="FFFFFF"/>
                  </a:solidFill>
                </a:defRPr>
              </a:pPr>
              <a:r>
                <a:rPr lang="pa-IN" sz="5000" dirty="0">
                  <a:solidFill>
                    <a:srgbClr val="00144D"/>
                  </a:solidFill>
                </a:rPr>
                <a:t>ਉੱਚ ਜੋਖਮ</a:t>
              </a:r>
              <a:br>
                <a:rPr lang="en-US" sz="5000" dirty="0">
                  <a:solidFill>
                    <a:srgbClr val="00144D"/>
                  </a:solidFill>
                </a:rPr>
              </a:br>
              <a:r>
                <a:rPr lang="pa-IN" sz="5000" dirty="0">
                  <a:solidFill>
                    <a:srgbClr val="00144D"/>
                  </a:solidFill>
                </a:rPr>
                <a:t>ਵਾਲੇ ਸਮੂਹ </a:t>
              </a:r>
              <a:endParaRPr b="0" dirty="0">
                <a:solidFill>
                  <a:srgbClr val="00144D"/>
                </a:solidFill>
                <a:latin typeface="Arial" panose="020B0604020202020204" pitchFamily="34" charset="0"/>
                <a:cs typeface="Arial" panose="020B0604020202020204" pitchFamily="34" charset="0"/>
              </a:endParaRPr>
            </a:p>
          </p:txBody>
        </p:sp>
        <p:sp>
          <p:nvSpPr>
            <p:cNvPr id="274" name="Arrow 10"/>
            <p:cNvSpPr/>
            <p:nvPr/>
          </p:nvSpPr>
          <p:spPr>
            <a:xfrm rot="5400000">
              <a:off x="2299802" y="260140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75"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29761" y="0"/>
              <a:ext cx="1026813" cy="2411599"/>
            </a:xfrm>
            <a:prstGeom prst="rect">
              <a:avLst/>
            </a:prstGeom>
            <a:grpFill/>
            <a:ln w="12700" cap="flat">
              <a:noFill/>
              <a:miter lim="400000"/>
            </a:ln>
            <a:effectLst/>
          </p:spPr>
        </p:pic>
      </p:grpSp>
      <p:grpSp>
        <p:nvGrpSpPr>
          <p:cNvPr id="281" name="Group"/>
          <p:cNvGrpSpPr/>
          <p:nvPr/>
        </p:nvGrpSpPr>
        <p:grpSpPr>
          <a:xfrm>
            <a:off x="12460724" y="6008161"/>
            <a:ext cx="5286338" cy="5894885"/>
            <a:chOff x="0" y="0"/>
            <a:chExt cx="5286336" cy="5894884"/>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303053" y="3427482"/>
              <a:ext cx="4680228" cy="24109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5000"/>
              </a:pPr>
              <a:r>
                <a:rPr lang="pa-IN" sz="5000" dirty="0"/>
                <a:t>ਸਮਾਜਕ ਤੌਰ ‘ਤੇ</a:t>
              </a:r>
              <a:br>
                <a:rPr lang="en-US" sz="5000" dirty="0"/>
              </a:br>
              <a:r>
                <a:rPr lang="pa-IN" sz="5000" dirty="0"/>
                <a:t>ਦੂਰੀ ਬਣਾਈ</a:t>
              </a:r>
              <a:r>
                <a:rPr lang="en-US" sz="5000" dirty="0"/>
                <a:t> </a:t>
              </a:r>
              <a:r>
                <a:rPr lang="pa-IN" sz="5000" dirty="0"/>
                <a:t>ਰੱਖਣਾ </a:t>
              </a:r>
              <a:br>
                <a:rPr lang="en-US" sz="5000" dirty="0"/>
              </a:br>
              <a:r>
                <a:rPr lang="pa-IN" sz="5000" dirty="0"/>
                <a:t>(ਸੋਸ਼ਲ ਡਿਸਟੈਂਸਿੰਗ )</a:t>
              </a:r>
              <a:r>
                <a:rPr lang="en-US" dirty="0"/>
                <a:t> </a:t>
              </a:r>
              <a:endParaRPr b="0" dirty="0">
                <a:latin typeface="Arial" panose="020B0604020202020204" pitchFamily="34" charset="0"/>
                <a:cs typeface="Arial" panose="020B0604020202020204" pitchFamily="34" charset="0"/>
              </a:endParaRPr>
            </a:p>
          </p:txBody>
        </p:sp>
        <p:sp>
          <p:nvSpPr>
            <p:cNvPr id="279" name="Arrow 10"/>
            <p:cNvSpPr/>
            <p:nvPr/>
          </p:nvSpPr>
          <p:spPr>
            <a:xfrm rot="5400000">
              <a:off x="2299800" y="260654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80" name="Image" descr="Image"/>
            <p:cNvPicPr>
              <a:picLocks noChangeAspect="1"/>
            </p:cNvPicPr>
            <p:nvPr/>
          </p:nvPicPr>
          <p:blipFill>
            <a:blip r:embed="rId8"/>
            <a:stretch>
              <a:fillRect/>
            </a:stretch>
          </p:blipFill>
          <p:spPr>
            <a:xfrm>
              <a:off x="541216" y="0"/>
              <a:ext cx="3590210" cy="2815533"/>
            </a:xfrm>
            <a:prstGeom prst="rect">
              <a:avLst/>
            </a:prstGeom>
            <a:ln w="12700" cap="flat">
              <a:noFill/>
              <a:miter lim="400000"/>
            </a:ln>
            <a:effectLst/>
          </p:spPr>
        </p:pic>
      </p:grpSp>
      <p:grpSp>
        <p:nvGrpSpPr>
          <p:cNvPr id="286" name="Group"/>
          <p:cNvGrpSpPr/>
          <p:nvPr/>
        </p:nvGrpSpPr>
        <p:grpSpPr>
          <a:xfrm>
            <a:off x="6636939" y="5775856"/>
            <a:ext cx="5286337" cy="6110998"/>
            <a:chOff x="0" y="-231875"/>
            <a:chExt cx="5286336" cy="6110997"/>
          </a:xfrm>
          <a:solidFill>
            <a:srgbClr val="C9EBFF"/>
          </a:solidFill>
        </p:grpSpPr>
        <p:sp>
          <p:nvSpPr>
            <p:cNvPr id="282" name="Rounded Rectangle"/>
            <p:cNvSpPr/>
            <p:nvPr/>
          </p:nvSpPr>
          <p:spPr>
            <a:xfrm>
              <a:off x="0" y="335523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418201" y="4181162"/>
              <a:ext cx="4449935" cy="872034"/>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5000">
                  <a:solidFill>
                    <a:srgbClr val="FFFFFF"/>
                  </a:solidFill>
                </a:defRPr>
              </a:pPr>
              <a:r>
                <a:rPr lang="pa-IN" sz="5000" dirty="0">
                  <a:solidFill>
                    <a:srgbClr val="00144D"/>
                  </a:solidFill>
                </a:rPr>
                <a:t>ਸਾਹ ਸੰਬੰਧੀ ਸਫਾਈ </a:t>
              </a:r>
              <a:endParaRPr b="0" dirty="0">
                <a:solidFill>
                  <a:srgbClr val="00144D"/>
                </a:solidFill>
                <a:latin typeface="Arial" panose="020B0604020202020204" pitchFamily="34" charset="0"/>
                <a:cs typeface="Arial" panose="020B0604020202020204" pitchFamily="34" charset="0"/>
              </a:endParaRPr>
            </a:p>
          </p:txBody>
        </p:sp>
        <p:sp>
          <p:nvSpPr>
            <p:cNvPr id="284" name="Arrow 10"/>
            <p:cNvSpPr/>
            <p:nvPr/>
          </p:nvSpPr>
          <p:spPr>
            <a:xfrm rot="5400000">
              <a:off x="2299799" y="260697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85"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14841" y="-231875"/>
              <a:ext cx="1587946" cy="2621281"/>
            </a:xfrm>
            <a:prstGeom prst="rect">
              <a:avLst/>
            </a:prstGeom>
            <a:grpFill/>
            <a:ln w="12700" cap="flat">
              <a:noFill/>
              <a:miter lim="400000"/>
            </a:ln>
            <a:effectLst/>
          </p:spPr>
        </p:pic>
      </p:grpSp>
      <p:grpSp>
        <p:nvGrpSpPr>
          <p:cNvPr id="291" name="Group"/>
          <p:cNvGrpSpPr/>
          <p:nvPr/>
        </p:nvGrpSpPr>
        <p:grpSpPr>
          <a:xfrm>
            <a:off x="813155" y="5740359"/>
            <a:ext cx="5286337" cy="6162687"/>
            <a:chOff x="0" y="0"/>
            <a:chExt cx="5286336" cy="6162686"/>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828262" y="4464725"/>
              <a:ext cx="3629811" cy="8720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5000"/>
              </a:pPr>
              <a:r>
                <a:rPr lang="pa-IN" sz="5000" dirty="0"/>
                <a:t>ਹੱਥਾਂ ਦੀ ਸਫਾਈ </a:t>
              </a:r>
              <a:endParaRPr b="0" dirty="0">
                <a:latin typeface="Arial" panose="020B0604020202020204" pitchFamily="34" charset="0"/>
                <a:cs typeface="Arial" panose="020B0604020202020204" pitchFamily="34" charset="0"/>
              </a:endParaRPr>
            </a:p>
          </p:txBody>
        </p:sp>
        <p:sp>
          <p:nvSpPr>
            <p:cNvPr id="289" name="Arrow 10"/>
            <p:cNvSpPr/>
            <p:nvPr/>
          </p:nvSpPr>
          <p:spPr>
            <a:xfrm rot="5400000">
              <a:off x="2299796" y="2874343"/>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90" name="Image" descr="Image"/>
            <p:cNvPicPr>
              <a:picLocks noChangeAspect="1"/>
            </p:cNvPicPr>
            <p:nvPr/>
          </p:nvPicPr>
          <p:blipFill>
            <a:blip r:embed="rId10"/>
            <a:stretch>
              <a:fillRect/>
            </a:stretch>
          </p:blipFill>
          <p:spPr>
            <a:xfrm>
              <a:off x="1390754" y="0"/>
              <a:ext cx="2504828" cy="2668350"/>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Group"/>
          <p:cNvGrpSpPr/>
          <p:nvPr/>
        </p:nvGrpSpPr>
        <p:grpSpPr>
          <a:xfrm>
            <a:off x="300010" y="12315300"/>
            <a:ext cx="4601210" cy="995767"/>
            <a:chOff x="0" y="0"/>
            <a:chExt cx="4601208" cy="995765"/>
          </a:xfrm>
        </p:grpSpPr>
        <p:pic>
          <p:nvPicPr>
            <p:cNvPr id="29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9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9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9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9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 name="Group 5">
            <a:extLst>
              <a:ext uri="{FF2B5EF4-FFF2-40B4-BE49-F238E27FC236}">
                <a16:creationId xmlns:a16="http://schemas.microsoft.com/office/drawing/2014/main" id="{A8D756ED-638C-0142-BC1C-28A512A492E5}"/>
              </a:ext>
            </a:extLst>
          </p:cNvPr>
          <p:cNvGrpSpPr/>
          <p:nvPr/>
        </p:nvGrpSpPr>
        <p:grpSpPr>
          <a:xfrm>
            <a:off x="7085624" y="359990"/>
            <a:ext cx="10212752" cy="1297967"/>
            <a:chOff x="7085624" y="359990"/>
            <a:chExt cx="10212752" cy="1297967"/>
          </a:xfrm>
        </p:grpSpPr>
        <p:sp>
          <p:nvSpPr>
            <p:cNvPr id="299" name="Rounded Rectangle"/>
            <p:cNvSpPr/>
            <p:nvPr/>
          </p:nvSpPr>
          <p:spPr>
            <a:xfrm>
              <a:off x="7085624" y="359990"/>
              <a:ext cx="10212752" cy="1297967"/>
            </a:xfrm>
            <a:prstGeom prst="roundRect">
              <a:avLst>
                <a:gd name="adj" fmla="val 14677"/>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00" name="WHAT ARE WE GOING TO LEARN?"/>
            <p:cNvSpPr txBox="1"/>
            <p:nvPr/>
          </p:nvSpPr>
          <p:spPr>
            <a:xfrm>
              <a:off x="9407459" y="572957"/>
              <a:ext cx="5569083"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002135"/>
                  </a:solidFill>
                </a:defRPr>
              </a:lvl1pPr>
            </a:lstStyle>
            <a:p>
              <a:r>
                <a:rPr lang="pa-IN" dirty="0"/>
                <a:t>ਫੈਲਣ (ਪਸਾਰ) ਦੇ ਤਰੀਕੇ </a:t>
              </a:r>
              <a:endParaRPr b="0" dirty="0">
                <a:latin typeface="Arial" panose="020B0604020202020204" pitchFamily="34" charset="0"/>
                <a:cs typeface="Arial" panose="020B0604020202020204" pitchFamily="34" charset="0"/>
              </a:endParaRPr>
            </a:p>
          </p:txBody>
        </p:sp>
      </p:grpSp>
      <p:grpSp>
        <p:nvGrpSpPr>
          <p:cNvPr id="304" name="Group"/>
          <p:cNvGrpSpPr/>
          <p:nvPr/>
        </p:nvGrpSpPr>
        <p:grpSpPr>
          <a:xfrm>
            <a:off x="197367" y="3175652"/>
            <a:ext cx="4269119" cy="3016110"/>
            <a:chOff x="0" y="0"/>
            <a:chExt cx="4269118" cy="3016109"/>
          </a:xfrm>
        </p:grpSpPr>
        <p:pic>
          <p:nvPicPr>
            <p:cNvPr id="301" name="Image" descr="Image"/>
            <p:cNvPicPr>
              <a:picLocks noChangeAspect="1"/>
            </p:cNvPicPr>
            <p:nvPr/>
          </p:nvPicPr>
          <p:blipFill>
            <a:blip r:embed="rId6"/>
            <a:stretch>
              <a:fillRect/>
            </a:stretch>
          </p:blipFill>
          <p:spPr>
            <a:xfrm>
              <a:off x="974630" y="0"/>
              <a:ext cx="1986102" cy="2166915"/>
            </a:xfrm>
            <a:prstGeom prst="rect">
              <a:avLst/>
            </a:prstGeom>
            <a:ln w="12700" cap="flat">
              <a:noFill/>
              <a:miter lim="400000"/>
            </a:ln>
            <a:effectLst/>
          </p:spPr>
        </p:pic>
        <p:sp>
          <p:nvSpPr>
            <p:cNvPr id="302" name="Rounded Rectangle"/>
            <p:cNvSpPr/>
            <p:nvPr/>
          </p:nvSpPr>
          <p:spPr>
            <a:xfrm>
              <a:off x="0" y="213799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3" name="SNEEZE/ COUGH"/>
            <p:cNvSpPr txBox="1"/>
            <p:nvPr/>
          </p:nvSpPr>
          <p:spPr>
            <a:xfrm>
              <a:off x="409729" y="2395294"/>
              <a:ext cx="3449661"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200"/>
              </a:pPr>
              <a:r>
                <a:rPr lang="pa-IN" sz="2200" dirty="0"/>
                <a:t>ਸਂਕ੍ਰਮਿਤ  ਵਿਅਕਤੀ ਤੋਂ ਛਿੱਕਾਂ/ਖਾਂਸੀ</a:t>
              </a:r>
              <a:endParaRPr b="0" dirty="0">
                <a:latin typeface="Arial" panose="020B0604020202020204" pitchFamily="34" charset="0"/>
                <a:cs typeface="Arial" panose="020B0604020202020204" pitchFamily="34" charset="0"/>
              </a:endParaRPr>
            </a:p>
          </p:txBody>
        </p:sp>
      </p:grpSp>
      <p:sp>
        <p:nvSpPr>
          <p:cNvPr id="310" name="Arrow 10"/>
          <p:cNvSpPr/>
          <p:nvPr/>
        </p:nvSpPr>
        <p:spPr>
          <a:xfrm>
            <a:off x="9702593"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14" name="Group"/>
          <p:cNvGrpSpPr/>
          <p:nvPr/>
        </p:nvGrpSpPr>
        <p:grpSpPr>
          <a:xfrm>
            <a:off x="10185147" y="3133863"/>
            <a:ext cx="4269120" cy="3096712"/>
            <a:chOff x="0" y="0"/>
            <a:chExt cx="4269118" cy="3096711"/>
          </a:xfrm>
        </p:grpSpPr>
        <p:pic>
          <p:nvPicPr>
            <p:cNvPr id="311" name="Image" descr="Image"/>
            <p:cNvPicPr>
              <a:picLocks noChangeAspect="1"/>
            </p:cNvPicPr>
            <p:nvPr/>
          </p:nvPicPr>
          <p:blipFill>
            <a:blip r:embed="rId7"/>
            <a:stretch>
              <a:fillRect/>
            </a:stretch>
          </p:blipFill>
          <p:spPr>
            <a:xfrm>
              <a:off x="1198419" y="0"/>
              <a:ext cx="1786720" cy="2250493"/>
            </a:xfrm>
            <a:prstGeom prst="rect">
              <a:avLst/>
            </a:prstGeom>
            <a:ln w="12700" cap="flat">
              <a:noFill/>
              <a:miter lim="400000"/>
            </a:ln>
            <a:effectLst/>
          </p:spPr>
        </p:pic>
        <p:sp>
          <p:nvSpPr>
            <p:cNvPr id="312" name="Rounded Rectangle"/>
            <p:cNvSpPr/>
            <p:nvPr/>
          </p:nvSpPr>
          <p:spPr>
            <a:xfrm>
              <a:off x="0" y="2218600"/>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3" name="INFECTED DROPLETS…"/>
            <p:cNvSpPr txBox="1"/>
            <p:nvPr/>
          </p:nvSpPr>
          <p:spPr>
            <a:xfrm>
              <a:off x="655488" y="2267806"/>
              <a:ext cx="2872580"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200"/>
              </a:pPr>
              <a:r>
                <a:rPr lang="pa-IN" sz="2200" dirty="0"/>
                <a:t>ਸਂਕ੍ਰਮਿਤ ਬੂੰਦਾਂ ਤੁਹਾਡੇ ਹੱਥ ‘ਤੇ</a:t>
              </a:r>
              <a:br>
                <a:rPr lang="en-US" sz="2200" dirty="0"/>
              </a:br>
              <a:r>
                <a:rPr lang="pa-IN" sz="2200" dirty="0"/>
                <a:t>ਲੱਗ ਜਾਂਦੀਆਂ ਹਨ। </a:t>
              </a:r>
              <a:endParaRPr b="0" dirty="0">
                <a:latin typeface="Arial" panose="020B0604020202020204" pitchFamily="34" charset="0"/>
                <a:cs typeface="Arial" panose="020B0604020202020204" pitchFamily="34" charset="0"/>
              </a:endParaRPr>
            </a:p>
          </p:txBody>
        </p:sp>
      </p:grpSp>
      <p:sp>
        <p:nvSpPr>
          <p:cNvPr id="315" name="Arrow 10"/>
          <p:cNvSpPr/>
          <p:nvPr/>
        </p:nvSpPr>
        <p:spPr>
          <a:xfrm>
            <a:off x="14529255"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228B22"/>
                </a:solidFill>
              </a:defRPr>
            </a:pPr>
            <a:endParaRPr b="0" dirty="0">
              <a:latin typeface="Arial" panose="020B0604020202020204" pitchFamily="34" charset="0"/>
              <a:cs typeface="Arial" panose="020B0604020202020204" pitchFamily="34" charset="0"/>
            </a:endParaRPr>
          </a:p>
        </p:txBody>
      </p:sp>
      <p:sp>
        <p:nvSpPr>
          <p:cNvPr id="316" name="Arrow 10"/>
          <p:cNvSpPr/>
          <p:nvPr/>
        </p:nvSpPr>
        <p:spPr>
          <a:xfrm>
            <a:off x="19379276"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20" name="Group"/>
          <p:cNvGrpSpPr/>
          <p:nvPr/>
        </p:nvGrpSpPr>
        <p:grpSpPr>
          <a:xfrm>
            <a:off x="15053245" y="3495214"/>
            <a:ext cx="4269120" cy="2715421"/>
            <a:chOff x="0" y="0"/>
            <a:chExt cx="4269118" cy="2715419"/>
          </a:xfrm>
        </p:grpSpPr>
        <p:sp>
          <p:nvSpPr>
            <p:cNvPr id="317" name="Rounded Rectangle"/>
            <p:cNvSpPr/>
            <p:nvPr/>
          </p:nvSpPr>
          <p:spPr>
            <a:xfrm>
              <a:off x="0" y="183730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8" name="TOUCH ANY…"/>
            <p:cNvSpPr txBox="1"/>
            <p:nvPr/>
          </p:nvSpPr>
          <p:spPr>
            <a:xfrm>
              <a:off x="645897" y="1906456"/>
              <a:ext cx="2977325" cy="7797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200"/>
              </a:pPr>
              <a:r>
                <a:rPr lang="pa-IN" sz="2200" dirty="0"/>
                <a:t>ਅਤੇ ਜਦੋਂ ਤੁਸੀਂ ਕਿਸੇ ਸਤਹਿ ਜਾਂ</a:t>
              </a:r>
              <a:br>
                <a:rPr lang="en-US" sz="2200" dirty="0"/>
              </a:br>
              <a:r>
                <a:rPr lang="pa-IN" sz="2200" dirty="0"/>
                <a:t>ਵਿਅਕਤੀ ਨੂੰ ਸਪਰਸ਼ ਕਰਦੇ ਹੋ </a:t>
              </a:r>
              <a:endParaRPr b="0" dirty="0">
                <a:latin typeface="Arial" panose="020B0604020202020204" pitchFamily="34" charset="0"/>
                <a:cs typeface="Arial" panose="020B0604020202020204" pitchFamily="34" charset="0"/>
              </a:endParaRPr>
            </a:p>
          </p:txBody>
        </p:sp>
        <p:pic>
          <p:nvPicPr>
            <p:cNvPr id="319" name="Image" descr="Image"/>
            <p:cNvPicPr>
              <a:picLocks noChangeAspect="1"/>
            </p:cNvPicPr>
            <p:nvPr/>
          </p:nvPicPr>
          <p:blipFill>
            <a:blip r:embed="rId8"/>
            <a:stretch>
              <a:fillRect/>
            </a:stretch>
          </p:blipFill>
          <p:spPr>
            <a:xfrm>
              <a:off x="438610" y="0"/>
              <a:ext cx="3391899" cy="1439912"/>
            </a:xfrm>
            <a:prstGeom prst="rect">
              <a:avLst/>
            </a:prstGeom>
            <a:ln w="12700" cap="flat">
              <a:noFill/>
              <a:miter lim="400000"/>
            </a:ln>
            <a:effectLst/>
          </p:spPr>
        </p:pic>
      </p:grpSp>
      <p:grpSp>
        <p:nvGrpSpPr>
          <p:cNvPr id="5" name="Group 4">
            <a:extLst>
              <a:ext uri="{FF2B5EF4-FFF2-40B4-BE49-F238E27FC236}">
                <a16:creationId xmlns:a16="http://schemas.microsoft.com/office/drawing/2014/main" id="{C8E660AA-3FD7-4B48-B1E7-9A70E22AA361}"/>
              </a:ext>
            </a:extLst>
          </p:cNvPr>
          <p:cNvGrpSpPr/>
          <p:nvPr/>
        </p:nvGrpSpPr>
        <p:grpSpPr>
          <a:xfrm>
            <a:off x="19917514" y="1209042"/>
            <a:ext cx="4269120" cy="5021533"/>
            <a:chOff x="19917514" y="1209042"/>
            <a:chExt cx="4269120" cy="5021533"/>
          </a:xfrm>
        </p:grpSpPr>
        <p:pic>
          <p:nvPicPr>
            <p:cNvPr id="306" name="Image" descr="Image"/>
            <p:cNvPicPr>
              <a:picLocks noChangeAspect="1"/>
            </p:cNvPicPr>
            <p:nvPr/>
          </p:nvPicPr>
          <p:blipFill>
            <a:blip r:embed="rId9"/>
            <a:stretch>
              <a:fillRect/>
            </a:stretch>
          </p:blipFill>
          <p:spPr>
            <a:xfrm>
              <a:off x="20489428" y="1209042"/>
              <a:ext cx="3399592" cy="3311166"/>
            </a:xfrm>
            <a:prstGeom prst="rect">
              <a:avLst/>
            </a:prstGeom>
            <a:ln w="12700" cap="flat">
              <a:noFill/>
              <a:miter lim="400000"/>
            </a:ln>
            <a:effectLst/>
          </p:spPr>
        </p:pic>
        <p:sp>
          <p:nvSpPr>
            <p:cNvPr id="321" name="Rounded Rectangle"/>
            <p:cNvSpPr/>
            <p:nvPr/>
          </p:nvSpPr>
          <p:spPr>
            <a:xfrm>
              <a:off x="1991751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2" name="VIRUS…"/>
            <p:cNvSpPr txBox="1"/>
            <p:nvPr/>
          </p:nvSpPr>
          <p:spPr>
            <a:xfrm>
              <a:off x="20482816" y="5532133"/>
              <a:ext cx="3138517"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200"/>
              </a:pPr>
              <a:r>
                <a:rPr lang="pa-IN" sz="2200" dirty="0"/>
                <a:t>ਵਾਇਰਸ ਤਬਦੀਲ ਹੋ ਜਾਂਦਾ ਹੈ!!</a:t>
              </a:r>
              <a:endParaRPr b="0" dirty="0">
                <a:latin typeface="Arial" panose="020B0604020202020204" pitchFamily="34" charset="0"/>
                <a:cs typeface="Arial" panose="020B0604020202020204" pitchFamily="34" charset="0"/>
              </a:endParaRPr>
            </a:p>
          </p:txBody>
        </p:sp>
        <p:pic>
          <p:nvPicPr>
            <p:cNvPr id="323" name="Image" descr="Image"/>
            <p:cNvPicPr>
              <a:picLocks noChangeAspect="1"/>
            </p:cNvPicPr>
            <p:nvPr/>
          </p:nvPicPr>
          <p:blipFill>
            <a:blip r:embed="rId10"/>
            <a:stretch>
              <a:fillRect/>
            </a:stretch>
          </p:blipFill>
          <p:spPr>
            <a:xfrm>
              <a:off x="20356123" y="3213779"/>
              <a:ext cx="3391901" cy="2312940"/>
            </a:xfrm>
            <a:prstGeom prst="rect">
              <a:avLst/>
            </a:prstGeom>
            <a:ln w="12700" cap="flat">
              <a:noFill/>
              <a:miter lim="400000"/>
            </a:ln>
            <a:effectLst/>
          </p:spPr>
        </p:pic>
      </p:grpSp>
      <p:grpSp>
        <p:nvGrpSpPr>
          <p:cNvPr id="7" name="Group 6">
            <a:extLst>
              <a:ext uri="{FF2B5EF4-FFF2-40B4-BE49-F238E27FC236}">
                <a16:creationId xmlns:a16="http://schemas.microsoft.com/office/drawing/2014/main" id="{40798ED6-BC1B-6F4F-8510-D5022454EFA9}"/>
              </a:ext>
            </a:extLst>
          </p:cNvPr>
          <p:cNvGrpSpPr/>
          <p:nvPr/>
        </p:nvGrpSpPr>
        <p:grpSpPr>
          <a:xfrm>
            <a:off x="4660158" y="5566386"/>
            <a:ext cx="504654" cy="1232943"/>
            <a:chOff x="4660158" y="5566386"/>
            <a:chExt cx="504654" cy="1232943"/>
          </a:xfrm>
        </p:grpSpPr>
        <p:sp>
          <p:nvSpPr>
            <p:cNvPr id="305" name="Arrow 10"/>
            <p:cNvSpPr/>
            <p:nvPr/>
          </p:nvSpPr>
          <p:spPr>
            <a:xfrm>
              <a:off x="4660158"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5" name="Arrow 10"/>
            <p:cNvSpPr/>
            <p:nvPr/>
          </p:nvSpPr>
          <p:spPr>
            <a:xfrm rot="5400000">
              <a:off x="4660158" y="6341809"/>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328" name="Group"/>
          <p:cNvGrpSpPr/>
          <p:nvPr/>
        </p:nvGrpSpPr>
        <p:grpSpPr>
          <a:xfrm>
            <a:off x="23097931" y="13055998"/>
            <a:ext cx="2098870" cy="1540535"/>
            <a:chOff x="0" y="2516"/>
            <a:chExt cx="2098868" cy="1540533"/>
          </a:xfrm>
        </p:grpSpPr>
        <p:sp>
          <p:nvSpPr>
            <p:cNvPr id="326"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07</a:t>
              </a:r>
            </a:p>
          </p:txBody>
        </p:sp>
        <p:pic>
          <p:nvPicPr>
            <p:cNvPr id="327" name="Image" descr="Image"/>
            <p:cNvPicPr>
              <a:picLocks noChangeAspect="1"/>
            </p:cNvPicPr>
            <p:nvPr/>
          </p:nvPicPr>
          <p:blipFill>
            <a:blip r:embed="rId11"/>
            <a:stretch>
              <a:fillRect/>
            </a:stretch>
          </p:blipFill>
          <p:spPr>
            <a:xfrm>
              <a:off x="0" y="2516"/>
              <a:ext cx="554528" cy="541069"/>
            </a:xfrm>
            <a:prstGeom prst="rect">
              <a:avLst/>
            </a:prstGeom>
            <a:ln w="12700" cap="flat">
              <a:noFill/>
              <a:miter lim="400000"/>
            </a:ln>
            <a:effectLst/>
          </p:spPr>
        </p:pic>
      </p:grpSp>
      <p:grpSp>
        <p:nvGrpSpPr>
          <p:cNvPr id="332" name="Group"/>
          <p:cNvGrpSpPr/>
          <p:nvPr/>
        </p:nvGrpSpPr>
        <p:grpSpPr>
          <a:xfrm>
            <a:off x="4084117" y="7062468"/>
            <a:ext cx="4269120" cy="4343314"/>
            <a:chOff x="0" y="0"/>
            <a:chExt cx="4269118" cy="4343313"/>
          </a:xfrm>
        </p:grpSpPr>
        <p:pic>
          <p:nvPicPr>
            <p:cNvPr id="329" name="illustrations-01.png" descr="illustrations-01.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0"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1" name="COVER YOUR FACE…"/>
            <p:cNvSpPr txBox="1"/>
            <p:nvPr/>
          </p:nvSpPr>
          <p:spPr>
            <a:xfrm>
              <a:off x="409728" y="3683684"/>
              <a:ext cx="3449660"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200"/>
              </a:pPr>
              <a:r>
                <a:rPr lang="pa-IN" sz="2200" dirty="0"/>
                <a:t>ਸਂਕ੍ਰਮਿਤ  ਵਿਅਕਤੀ ਤੋਂ ਛਿੱਕਾਂ/ਖਾਂਸੀ</a:t>
              </a:r>
              <a:endParaRPr b="0" dirty="0">
                <a:latin typeface="Arial" panose="020B0604020202020204" pitchFamily="34" charset="0"/>
                <a:cs typeface="Arial" panose="020B0604020202020204" pitchFamily="34" charset="0"/>
              </a:endParaRPr>
            </a:p>
          </p:txBody>
        </p:sp>
      </p:grpSp>
      <p:grpSp>
        <p:nvGrpSpPr>
          <p:cNvPr id="336" name="Group"/>
          <p:cNvGrpSpPr/>
          <p:nvPr/>
        </p:nvGrpSpPr>
        <p:grpSpPr>
          <a:xfrm>
            <a:off x="8762069" y="7101280"/>
            <a:ext cx="4269120" cy="4343314"/>
            <a:chOff x="0" y="0"/>
            <a:chExt cx="4269118" cy="4343313"/>
          </a:xfrm>
        </p:grpSpPr>
        <p:pic>
          <p:nvPicPr>
            <p:cNvPr id="333" name="illustrations-02.png" descr="illustrations-02.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4"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5" name="COVER YOUR FACE…"/>
            <p:cNvSpPr txBox="1"/>
            <p:nvPr/>
          </p:nvSpPr>
          <p:spPr>
            <a:xfrm>
              <a:off x="1429236" y="3683685"/>
              <a:ext cx="1410642"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200"/>
              </a:lvl1pPr>
            </a:lstStyle>
            <a:p>
              <a:r>
                <a:rPr lang="pa-IN" dirty="0"/>
                <a:t>ਸਂਕ੍ਰਮਿਤ ਬੂੰਦਾਂ</a:t>
              </a:r>
              <a:endParaRPr b="0" dirty="0">
                <a:latin typeface="Arial" panose="020B0604020202020204" pitchFamily="34" charset="0"/>
                <a:cs typeface="Arial" panose="020B0604020202020204" pitchFamily="34" charset="0"/>
              </a:endParaRPr>
            </a:p>
          </p:txBody>
        </p:sp>
      </p:grpSp>
      <p:sp>
        <p:nvSpPr>
          <p:cNvPr id="337" name="Arrow 10"/>
          <p:cNvSpPr/>
          <p:nvPr/>
        </p:nvSpPr>
        <p:spPr>
          <a:xfrm>
            <a:off x="8303928"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1" name="Group"/>
          <p:cNvGrpSpPr/>
          <p:nvPr/>
        </p:nvGrpSpPr>
        <p:grpSpPr>
          <a:xfrm>
            <a:off x="13376391" y="7097826"/>
            <a:ext cx="4269119" cy="4343315"/>
            <a:chOff x="0" y="0"/>
            <a:chExt cx="4269118" cy="4343314"/>
          </a:xfrm>
        </p:grpSpPr>
        <p:sp>
          <p:nvSpPr>
            <p:cNvPr id="338" name="Rounded Rectangle"/>
            <p:cNvSpPr/>
            <p:nvPr/>
          </p:nvSpPr>
          <p:spPr>
            <a:xfrm>
              <a:off x="0" y="3465203"/>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9" name="INFECTED DROPLETS…"/>
            <p:cNvSpPr txBox="1"/>
            <p:nvPr/>
          </p:nvSpPr>
          <p:spPr>
            <a:xfrm>
              <a:off x="655487" y="3514407"/>
              <a:ext cx="2872580" cy="779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200"/>
              </a:pPr>
              <a:r>
                <a:rPr lang="pa-IN" sz="2200" dirty="0"/>
                <a:t>ਸਂਕ੍ਰਮਿਤ ਬੂੰਦਾਂ ਤੁਹਾਡੇ ਹੱਥ ‘ਤੇ</a:t>
              </a:r>
              <a:br>
                <a:rPr lang="en-US" sz="2200" dirty="0"/>
              </a:br>
              <a:r>
                <a:rPr lang="pa-IN" sz="2200" dirty="0"/>
                <a:t>ਲੱਗ ਜਾਂਦੀਆਂ ਹਨ।</a:t>
              </a:r>
              <a:r>
                <a:rPr lang="en-US" dirty="0"/>
                <a:t> </a:t>
              </a:r>
              <a:endParaRPr b="0" dirty="0">
                <a:latin typeface="Arial" panose="020B0604020202020204" pitchFamily="34" charset="0"/>
                <a:cs typeface="Arial" panose="020B0604020202020204" pitchFamily="34" charset="0"/>
              </a:endParaRPr>
            </a:p>
          </p:txBody>
        </p:sp>
        <p:pic>
          <p:nvPicPr>
            <p:cNvPr id="340" name="illustrations-03.png" descr="illustrations-03.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201858" y="0"/>
              <a:ext cx="3779820" cy="3311165"/>
            </a:xfrm>
            <a:prstGeom prst="rect">
              <a:avLst/>
            </a:prstGeom>
            <a:ln w="12700" cap="flat">
              <a:noFill/>
              <a:miter lim="400000"/>
            </a:ln>
            <a:effectLst/>
          </p:spPr>
        </p:pic>
      </p:grpSp>
      <p:sp>
        <p:nvSpPr>
          <p:cNvPr id="342" name="Arrow 10"/>
          <p:cNvSpPr/>
          <p:nvPr/>
        </p:nvSpPr>
        <p:spPr>
          <a:xfrm>
            <a:off x="12930077"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6" name="Group"/>
          <p:cNvGrpSpPr/>
          <p:nvPr/>
        </p:nvGrpSpPr>
        <p:grpSpPr>
          <a:xfrm>
            <a:off x="17990712" y="7135803"/>
            <a:ext cx="4269120" cy="4269979"/>
            <a:chOff x="0" y="0"/>
            <a:chExt cx="4269118" cy="4269978"/>
          </a:xfrm>
        </p:grpSpPr>
        <p:sp>
          <p:nvSpPr>
            <p:cNvPr id="343" name="Rounded Rectangle"/>
            <p:cNvSpPr/>
            <p:nvPr/>
          </p:nvSpPr>
          <p:spPr>
            <a:xfrm>
              <a:off x="0" y="3391867"/>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44" name="VIRUS…"/>
            <p:cNvSpPr txBox="1"/>
            <p:nvPr/>
          </p:nvSpPr>
          <p:spPr>
            <a:xfrm>
              <a:off x="565302" y="3571535"/>
              <a:ext cx="3138516"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200"/>
              </a:pPr>
              <a:r>
                <a:rPr lang="pa-IN" sz="2200" dirty="0"/>
                <a:t>ਵਾਇਰਸ ਤਬਦੀਲ ਹੋ ਜਾਂਦਾ ਹੈ!!</a:t>
              </a:r>
              <a:endParaRPr b="0" dirty="0">
                <a:latin typeface="Arial" panose="020B0604020202020204" pitchFamily="34" charset="0"/>
                <a:cs typeface="Arial" panose="020B0604020202020204" pitchFamily="34" charset="0"/>
              </a:endParaRPr>
            </a:p>
          </p:txBody>
        </p:sp>
        <p:pic>
          <p:nvPicPr>
            <p:cNvPr id="345" name="illustrations-04.png" descr="illustrations-04.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244639" y="0"/>
              <a:ext cx="3779819" cy="3311165"/>
            </a:xfrm>
            <a:prstGeom prst="rect">
              <a:avLst/>
            </a:prstGeom>
            <a:ln w="12700" cap="flat">
              <a:noFill/>
              <a:miter lim="400000"/>
            </a:ln>
            <a:effectLst/>
          </p:spPr>
        </p:pic>
      </p:grpSp>
      <p:sp>
        <p:nvSpPr>
          <p:cNvPr id="347" name="Arrow 10"/>
          <p:cNvSpPr/>
          <p:nvPr/>
        </p:nvSpPr>
        <p:spPr>
          <a:xfrm>
            <a:off x="17544394"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03FA767-A23F-BE47-822A-B81E6F426623}"/>
              </a:ext>
            </a:extLst>
          </p:cNvPr>
          <p:cNvGrpSpPr/>
          <p:nvPr/>
        </p:nvGrpSpPr>
        <p:grpSpPr>
          <a:xfrm>
            <a:off x="5358484" y="2541297"/>
            <a:ext cx="4269120" cy="3689278"/>
            <a:chOff x="5358484" y="2541297"/>
            <a:chExt cx="4269120" cy="3689278"/>
          </a:xfrm>
        </p:grpSpPr>
        <p:sp>
          <p:nvSpPr>
            <p:cNvPr id="307" name="Rounded Rectangle"/>
            <p:cNvSpPr/>
            <p:nvPr/>
          </p:nvSpPr>
          <p:spPr>
            <a:xfrm>
              <a:off x="535848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8" name="COVER YOUR FACE…"/>
            <p:cNvSpPr txBox="1"/>
            <p:nvPr/>
          </p:nvSpPr>
          <p:spPr>
            <a:xfrm>
              <a:off x="6787721" y="5570947"/>
              <a:ext cx="1410643" cy="44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200"/>
              </a:lvl1pPr>
            </a:lstStyle>
            <a:p>
              <a:r>
                <a:rPr lang="pa-IN" dirty="0"/>
                <a:t>ਸਂਕ੍ਰਮਿਤ ਬੂੰਦਾਂ</a:t>
              </a:r>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6BF2446-3297-154E-8F8D-C6C86AD50654}"/>
                </a:ext>
              </a:extLst>
            </p:cNvPr>
            <p:cNvGrpSpPr/>
            <p:nvPr/>
          </p:nvGrpSpPr>
          <p:grpSpPr>
            <a:xfrm>
              <a:off x="5723947" y="2541297"/>
              <a:ext cx="3122561" cy="2709430"/>
              <a:chOff x="5723947" y="2541297"/>
              <a:chExt cx="3122561" cy="2709430"/>
            </a:xfrm>
          </p:grpSpPr>
          <p:pic>
            <p:nvPicPr>
              <p:cNvPr id="64" name="Image" descr="Image">
                <a:extLst>
                  <a:ext uri="{FF2B5EF4-FFF2-40B4-BE49-F238E27FC236}">
                    <a16:creationId xmlns:a16="http://schemas.microsoft.com/office/drawing/2014/main" id="{36CF96F9-1FF7-9343-A2E9-11DC53DBFD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216143" y="2541297"/>
                <a:ext cx="749266" cy="731078"/>
              </a:xfrm>
              <a:prstGeom prst="rect">
                <a:avLst/>
              </a:prstGeom>
              <a:ln w="12700" cap="flat">
                <a:noFill/>
                <a:miter lim="400000"/>
              </a:ln>
              <a:effectLst>
                <a:outerShdw dist="25400" dir="5400000" rotWithShape="0">
                  <a:srgbClr val="000000"/>
                </a:outerShdw>
              </a:effectLst>
            </p:spPr>
          </p:pic>
          <p:grpSp>
            <p:nvGrpSpPr>
              <p:cNvPr id="2" name="Group 1">
                <a:extLst>
                  <a:ext uri="{FF2B5EF4-FFF2-40B4-BE49-F238E27FC236}">
                    <a16:creationId xmlns:a16="http://schemas.microsoft.com/office/drawing/2014/main" id="{7E0039CC-613A-454C-AE51-6C670F162726}"/>
                  </a:ext>
                </a:extLst>
              </p:cNvPr>
              <p:cNvGrpSpPr/>
              <p:nvPr/>
            </p:nvGrpSpPr>
            <p:grpSpPr>
              <a:xfrm>
                <a:off x="5723947" y="2743217"/>
                <a:ext cx="3122561" cy="2507510"/>
                <a:chOff x="5723947" y="2743217"/>
                <a:chExt cx="3122561" cy="2507510"/>
              </a:xfrm>
            </p:grpSpPr>
            <p:pic>
              <p:nvPicPr>
                <p:cNvPr id="57" name="Image" descr="Image">
                  <a:extLst>
                    <a:ext uri="{FF2B5EF4-FFF2-40B4-BE49-F238E27FC236}">
                      <a16:creationId xmlns:a16="http://schemas.microsoft.com/office/drawing/2014/main" id="{87F4488B-3D0C-0646-B1CE-69DCF90A6DA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723947" y="2743217"/>
                  <a:ext cx="989458" cy="965440"/>
                </a:xfrm>
                <a:prstGeom prst="rect">
                  <a:avLst/>
                </a:prstGeom>
                <a:ln w="12700" cap="flat">
                  <a:noFill/>
                  <a:miter lim="400000"/>
                </a:ln>
                <a:effectLst>
                  <a:outerShdw dist="25400" dir="5400000" rotWithShape="0">
                    <a:srgbClr val="000000"/>
                  </a:outerShdw>
                </a:effectLst>
              </p:spPr>
            </p:pic>
            <p:pic>
              <p:nvPicPr>
                <p:cNvPr id="58" name="Image" descr="Image">
                  <a:extLst>
                    <a:ext uri="{FF2B5EF4-FFF2-40B4-BE49-F238E27FC236}">
                      <a16:creationId xmlns:a16="http://schemas.microsoft.com/office/drawing/2014/main" id="{4EF190C4-DE6F-BE4A-8C76-7E858A28D6B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40858" y="3225937"/>
                  <a:ext cx="560207" cy="546609"/>
                </a:xfrm>
                <a:prstGeom prst="rect">
                  <a:avLst/>
                </a:prstGeom>
                <a:ln w="12700" cap="flat">
                  <a:noFill/>
                  <a:miter lim="400000"/>
                </a:ln>
                <a:effectLst>
                  <a:outerShdw dist="25400" dir="5400000" rotWithShape="0">
                    <a:srgbClr val="000000"/>
                  </a:outerShdw>
                </a:effectLst>
              </p:spPr>
            </p:pic>
            <p:pic>
              <p:nvPicPr>
                <p:cNvPr id="59" name="Image" descr="Image">
                  <a:extLst>
                    <a:ext uri="{FF2B5EF4-FFF2-40B4-BE49-F238E27FC236}">
                      <a16:creationId xmlns:a16="http://schemas.microsoft.com/office/drawing/2014/main" id="{21159B5B-4CAF-B04A-9959-9A35E4AE3B8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02248" y="3779412"/>
                  <a:ext cx="560207" cy="546609"/>
                </a:xfrm>
                <a:prstGeom prst="rect">
                  <a:avLst/>
                </a:prstGeom>
                <a:ln w="12700" cap="flat">
                  <a:noFill/>
                  <a:miter lim="400000"/>
                </a:ln>
                <a:effectLst>
                  <a:outerShdw dist="25400" dir="5400000" rotWithShape="0">
                    <a:srgbClr val="000000"/>
                  </a:outerShdw>
                </a:effectLst>
              </p:spPr>
            </p:pic>
            <p:pic>
              <p:nvPicPr>
                <p:cNvPr id="60" name="Image" descr="Image">
                  <a:extLst>
                    <a:ext uri="{FF2B5EF4-FFF2-40B4-BE49-F238E27FC236}">
                      <a16:creationId xmlns:a16="http://schemas.microsoft.com/office/drawing/2014/main" id="{7D252CAF-08DE-D540-9ED0-0972A8EFACB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63623" y="3861693"/>
                  <a:ext cx="560207" cy="546609"/>
                </a:xfrm>
                <a:prstGeom prst="rect">
                  <a:avLst/>
                </a:prstGeom>
                <a:ln w="12700" cap="flat">
                  <a:noFill/>
                  <a:miter lim="400000"/>
                </a:ln>
                <a:effectLst>
                  <a:outerShdw dist="25400" dir="5400000" rotWithShape="0">
                    <a:srgbClr val="000000"/>
                  </a:outerShdw>
                </a:effectLst>
              </p:spPr>
            </p:pic>
            <p:pic>
              <p:nvPicPr>
                <p:cNvPr id="61" name="Image" descr="Image">
                  <a:extLst>
                    <a:ext uri="{FF2B5EF4-FFF2-40B4-BE49-F238E27FC236}">
                      <a16:creationId xmlns:a16="http://schemas.microsoft.com/office/drawing/2014/main" id="{DFFCF196-A2B9-B345-AF2C-4F4EB2DDE7E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45365" y="3366565"/>
                  <a:ext cx="989458" cy="965440"/>
                </a:xfrm>
                <a:prstGeom prst="rect">
                  <a:avLst/>
                </a:prstGeom>
                <a:ln w="12700" cap="flat">
                  <a:noFill/>
                  <a:miter lim="400000"/>
                </a:ln>
                <a:effectLst>
                  <a:outerShdw dist="25400" dir="5400000" rotWithShape="0">
                    <a:srgbClr val="000000"/>
                  </a:outerShdw>
                </a:effectLst>
              </p:spPr>
            </p:pic>
            <p:pic>
              <p:nvPicPr>
                <p:cNvPr id="62" name="Image" descr="Image">
                  <a:extLst>
                    <a:ext uri="{FF2B5EF4-FFF2-40B4-BE49-F238E27FC236}">
                      <a16:creationId xmlns:a16="http://schemas.microsoft.com/office/drawing/2014/main" id="{6030F9AB-EAD1-3A4D-B554-418C57362A1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36358" y="4360883"/>
                  <a:ext cx="749266" cy="731078"/>
                </a:xfrm>
                <a:prstGeom prst="rect">
                  <a:avLst/>
                </a:prstGeom>
                <a:ln w="12700" cap="flat">
                  <a:noFill/>
                  <a:miter lim="400000"/>
                </a:ln>
                <a:effectLst>
                  <a:outerShdw dist="25400" dir="5400000" rotWithShape="0">
                    <a:srgbClr val="000000"/>
                  </a:outerShdw>
                </a:effectLst>
              </p:spPr>
            </p:pic>
            <p:pic>
              <p:nvPicPr>
                <p:cNvPr id="63" name="Image" descr="Image">
                  <a:extLst>
                    <a:ext uri="{FF2B5EF4-FFF2-40B4-BE49-F238E27FC236}">
                      <a16:creationId xmlns:a16="http://schemas.microsoft.com/office/drawing/2014/main" id="{D369BE12-DF02-1748-B776-E1F313FF684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17729" y="4285287"/>
                  <a:ext cx="989458" cy="965440"/>
                </a:xfrm>
                <a:prstGeom prst="rect">
                  <a:avLst/>
                </a:prstGeom>
                <a:ln w="12700" cap="flat">
                  <a:noFill/>
                  <a:miter lim="400000"/>
                </a:ln>
                <a:effectLst>
                  <a:outerShdw dist="25400" dir="5400000" rotWithShape="0">
                    <a:srgbClr val="000000"/>
                  </a:outerShdw>
                </a:effectLst>
              </p:spPr>
            </p:pic>
            <p:pic>
              <p:nvPicPr>
                <p:cNvPr id="65" name="Image" descr="Image">
                  <a:extLst>
                    <a:ext uri="{FF2B5EF4-FFF2-40B4-BE49-F238E27FC236}">
                      <a16:creationId xmlns:a16="http://schemas.microsoft.com/office/drawing/2014/main" id="{7F45B929-55A0-B843-ACB7-412594F54E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068304" y="2848956"/>
                  <a:ext cx="662362" cy="646284"/>
                </a:xfrm>
                <a:prstGeom prst="rect">
                  <a:avLst/>
                </a:prstGeom>
                <a:ln w="12700" cap="flat">
                  <a:noFill/>
                  <a:miter lim="400000"/>
                </a:ln>
                <a:effectLst>
                  <a:outerShdw dist="25400" dir="5400000" rotWithShape="0">
                    <a:srgbClr val="000000"/>
                  </a:outerShdw>
                </a:effectLst>
              </p:spPr>
            </p:pic>
            <p:pic>
              <p:nvPicPr>
                <p:cNvPr id="66" name="Image" descr="Image">
                  <a:extLst>
                    <a:ext uri="{FF2B5EF4-FFF2-40B4-BE49-F238E27FC236}">
                      <a16:creationId xmlns:a16="http://schemas.microsoft.com/office/drawing/2014/main" id="{BFB6243C-C519-B84B-98A7-A3BE91BAC4F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184146" y="4025270"/>
                  <a:ext cx="662362" cy="646284"/>
                </a:xfrm>
                <a:prstGeom prst="rect">
                  <a:avLst/>
                </a:prstGeom>
                <a:ln w="12700" cap="flat">
                  <a:noFill/>
                  <a:miter lim="400000"/>
                </a:ln>
                <a:effectLst>
                  <a:outerShdw dist="25400" dir="5400000" rotWithShape="0">
                    <a:srgbClr val="000000"/>
                  </a:outerShdw>
                </a:effectLst>
              </p:spPr>
            </p:pic>
          </p:gr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1000"/>
                                        <p:tgtEl>
                                          <p:spTgt spid="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32"/>
                                        </p:tgtEl>
                                        <p:attrNameLst>
                                          <p:attrName>style.visibility</p:attrName>
                                        </p:attrNameLst>
                                      </p:cBhvr>
                                      <p:to>
                                        <p:strVal val="visible"/>
                                      </p:to>
                                    </p:set>
                                    <p:animEffect transition="in" filter="fade">
                                      <p:cBhvr>
                                        <p:cTn id="25" dur="2000"/>
                                        <p:tgtEl>
                                          <p:spTgt spid="3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0"/>
                                        </p:tgtEl>
                                        <p:attrNameLst>
                                          <p:attrName>style.visibility</p:attrName>
                                        </p:attrNameLst>
                                      </p:cBhvr>
                                      <p:to>
                                        <p:strVal val="visible"/>
                                      </p:to>
                                    </p:set>
                                    <p:animEffect transition="in" filter="fade">
                                      <p:cBhvr>
                                        <p:cTn id="30" dur="500"/>
                                        <p:tgtEl>
                                          <p:spTgt spid="3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7"/>
                                        </p:tgtEl>
                                        <p:attrNameLst>
                                          <p:attrName>style.visibility</p:attrName>
                                        </p:attrNameLst>
                                      </p:cBhvr>
                                      <p:to>
                                        <p:strVal val="visible"/>
                                      </p:to>
                                    </p:set>
                                    <p:animEffect transition="in" filter="fade">
                                      <p:cBhvr>
                                        <p:cTn id="33" dur="500"/>
                                        <p:tgtEl>
                                          <p:spTgt spid="3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4"/>
                                        </p:tgtEl>
                                        <p:attrNameLst>
                                          <p:attrName>style.visibility</p:attrName>
                                        </p:attrNameLst>
                                      </p:cBhvr>
                                      <p:to>
                                        <p:strVal val="visible"/>
                                      </p:to>
                                    </p:set>
                                    <p:animEffect transition="in" filter="fade">
                                      <p:cBhvr>
                                        <p:cTn id="38" dur="1000"/>
                                        <p:tgtEl>
                                          <p:spTgt spid="314"/>
                                        </p:tgtEl>
                                      </p:cBhvr>
                                    </p:animEffect>
                                  </p:childTnLst>
                                </p:cTn>
                              </p:par>
                              <p:par>
                                <p:cTn id="39" presetID="10" presetClass="entr" presetSubtype="0" fill="hold" nodeType="withEffect">
                                  <p:stCondLst>
                                    <p:cond delay="0"/>
                                  </p:stCondLst>
                                  <p:childTnLst>
                                    <p:set>
                                      <p:cBhvr>
                                        <p:cTn id="40" dur="1" fill="hold">
                                          <p:stCondLst>
                                            <p:cond delay="0"/>
                                          </p:stCondLst>
                                        </p:cTn>
                                        <p:tgtEl>
                                          <p:spTgt spid="336"/>
                                        </p:tgtEl>
                                        <p:attrNameLst>
                                          <p:attrName>style.visibility</p:attrName>
                                        </p:attrNameLst>
                                      </p:cBhvr>
                                      <p:to>
                                        <p:strVal val="visible"/>
                                      </p:to>
                                    </p:set>
                                    <p:animEffect transition="in" filter="fade">
                                      <p:cBhvr>
                                        <p:cTn id="41" dur="1000"/>
                                        <p:tgtEl>
                                          <p:spTgt spid="3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5"/>
                                        </p:tgtEl>
                                        <p:attrNameLst>
                                          <p:attrName>style.visibility</p:attrName>
                                        </p:attrNameLst>
                                      </p:cBhvr>
                                      <p:to>
                                        <p:strVal val="visible"/>
                                      </p:to>
                                    </p:set>
                                    <p:animEffect transition="in" filter="fade">
                                      <p:cBhvr>
                                        <p:cTn id="46" dur="500"/>
                                        <p:tgtEl>
                                          <p:spTgt spid="3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2"/>
                                        </p:tgtEl>
                                        <p:attrNameLst>
                                          <p:attrName>style.visibility</p:attrName>
                                        </p:attrNameLst>
                                      </p:cBhvr>
                                      <p:to>
                                        <p:strVal val="visible"/>
                                      </p:to>
                                    </p:set>
                                    <p:animEffect transition="in" filter="fade">
                                      <p:cBhvr>
                                        <p:cTn id="49" dur="500"/>
                                        <p:tgtEl>
                                          <p:spTgt spid="3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0"/>
                                        </p:tgtEl>
                                        <p:attrNameLst>
                                          <p:attrName>style.visibility</p:attrName>
                                        </p:attrNameLst>
                                      </p:cBhvr>
                                      <p:to>
                                        <p:strVal val="visible"/>
                                      </p:to>
                                    </p:set>
                                    <p:animEffect transition="in" filter="fade">
                                      <p:cBhvr>
                                        <p:cTn id="54" dur="1000"/>
                                        <p:tgtEl>
                                          <p:spTgt spid="320"/>
                                        </p:tgtEl>
                                      </p:cBhvr>
                                    </p:animEffect>
                                  </p:childTnLst>
                                </p:cTn>
                              </p:par>
                              <p:par>
                                <p:cTn id="55" presetID="10" presetClass="entr" presetSubtype="0" fill="hold" nodeType="withEffect">
                                  <p:stCondLst>
                                    <p:cond delay="0"/>
                                  </p:stCondLst>
                                  <p:childTnLst>
                                    <p:set>
                                      <p:cBhvr>
                                        <p:cTn id="56" dur="1" fill="hold">
                                          <p:stCondLst>
                                            <p:cond delay="0"/>
                                          </p:stCondLst>
                                        </p:cTn>
                                        <p:tgtEl>
                                          <p:spTgt spid="341"/>
                                        </p:tgtEl>
                                        <p:attrNameLst>
                                          <p:attrName>style.visibility</p:attrName>
                                        </p:attrNameLst>
                                      </p:cBhvr>
                                      <p:to>
                                        <p:strVal val="visible"/>
                                      </p:to>
                                    </p:set>
                                    <p:animEffect transition="in" filter="fade">
                                      <p:cBhvr>
                                        <p:cTn id="57" dur="1000"/>
                                        <p:tgtEl>
                                          <p:spTgt spid="3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6"/>
                                        </p:tgtEl>
                                        <p:attrNameLst>
                                          <p:attrName>style.visibility</p:attrName>
                                        </p:attrNameLst>
                                      </p:cBhvr>
                                      <p:to>
                                        <p:strVal val="visible"/>
                                      </p:to>
                                    </p:set>
                                    <p:animEffect transition="in" filter="fade">
                                      <p:cBhvr>
                                        <p:cTn id="62" dur="500"/>
                                        <p:tgtEl>
                                          <p:spTgt spid="3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7"/>
                                        </p:tgtEl>
                                        <p:attrNameLst>
                                          <p:attrName>style.visibility</p:attrName>
                                        </p:attrNameLst>
                                      </p:cBhvr>
                                      <p:to>
                                        <p:strVal val="visible"/>
                                      </p:to>
                                    </p:set>
                                    <p:animEffect transition="in" filter="fade">
                                      <p:cBhvr>
                                        <p:cTn id="65" dur="500"/>
                                        <p:tgtEl>
                                          <p:spTgt spid="3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346"/>
                                        </p:tgtEl>
                                        <p:attrNameLst>
                                          <p:attrName>style.visibility</p:attrName>
                                        </p:attrNameLst>
                                      </p:cBhvr>
                                      <p:to>
                                        <p:strVal val="visible"/>
                                      </p:to>
                                    </p:set>
                                    <p:animEffect transition="in" filter="fade">
                                      <p:cBhvr>
                                        <p:cTn id="73"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5" grpId="0" animBg="1"/>
      <p:bldP spid="316" grpId="0" animBg="1"/>
      <p:bldP spid="337" grpId="0" animBg="1"/>
      <p:bldP spid="342" grpId="0" animBg="1"/>
      <p:bldP spid="3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p:cNvGrpSpPr/>
          <p:nvPr/>
        </p:nvGrpSpPr>
        <p:grpSpPr>
          <a:xfrm>
            <a:off x="300010" y="12315300"/>
            <a:ext cx="4601210" cy="995767"/>
            <a:chOff x="0" y="0"/>
            <a:chExt cx="4601208" cy="995765"/>
          </a:xfrm>
        </p:grpSpPr>
        <p:pic>
          <p:nvPicPr>
            <p:cNvPr id="34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5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5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5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5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57" name="Group"/>
          <p:cNvGrpSpPr/>
          <p:nvPr/>
        </p:nvGrpSpPr>
        <p:grpSpPr>
          <a:xfrm>
            <a:off x="23097931" y="13055998"/>
            <a:ext cx="2098870" cy="1540535"/>
            <a:chOff x="0" y="2516"/>
            <a:chExt cx="2098868" cy="1540533"/>
          </a:xfrm>
        </p:grpSpPr>
        <p:sp>
          <p:nvSpPr>
            <p:cNvPr id="355" name="07"/>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8</a:t>
              </a:r>
              <a:endParaRPr dirty="0">
                <a:latin typeface="Arial" panose="020B0604020202020204" pitchFamily="34" charset="0"/>
                <a:cs typeface="Arial" panose="020B0604020202020204" pitchFamily="34" charset="0"/>
              </a:endParaRPr>
            </a:p>
          </p:txBody>
        </p:sp>
        <p:pic>
          <p:nvPicPr>
            <p:cNvPr id="356"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62" name="Group"/>
          <p:cNvGrpSpPr/>
          <p:nvPr/>
        </p:nvGrpSpPr>
        <p:grpSpPr>
          <a:xfrm>
            <a:off x="8448180" y="359990"/>
            <a:ext cx="7578999" cy="2198577"/>
            <a:chOff x="0" y="0"/>
            <a:chExt cx="7578998" cy="2198575"/>
          </a:xfrm>
        </p:grpSpPr>
        <p:sp>
          <p:nvSpPr>
            <p:cNvPr id="358" name="Rounded Rectangle"/>
            <p:cNvSpPr/>
            <p:nvPr/>
          </p:nvSpPr>
          <p:spPr>
            <a:xfrm>
              <a:off x="0" y="1176950"/>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1096113" y="1395662"/>
              <a:ext cx="5043958" cy="5950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lvl1pPr algn="l">
                <a:defRPr sz="3200" spc="96"/>
              </a:lvl1pPr>
            </a:lstStyle>
            <a:p>
              <a:pPr algn="ctr"/>
              <a:r>
                <a:rPr lang="pa-IN" dirty="0"/>
                <a:t>ਰੋਕਥਾਮ - ਕੀ ਕਰਨ ਚਾਹੀਦਾ ਹੈ?</a:t>
              </a:r>
              <a:endParaRPr b="0" dirty="0">
                <a:latin typeface="Arial" panose="020B0604020202020204" pitchFamily="34" charset="0"/>
                <a:cs typeface="Arial" panose="020B0604020202020204" pitchFamily="34" charset="0"/>
              </a:endParaRPr>
            </a:p>
          </p:txBody>
        </p:sp>
        <p:sp>
          <p:nvSpPr>
            <p:cNvPr id="360" name="Rounded Rectangle"/>
            <p:cNvSpPr/>
            <p:nvPr/>
          </p:nvSpPr>
          <p:spPr>
            <a:xfrm>
              <a:off x="470417" y="0"/>
              <a:ext cx="6638163"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61" name="WHAT ARE WE GOING TO LEARN?"/>
            <p:cNvSpPr txBox="1"/>
            <p:nvPr/>
          </p:nvSpPr>
          <p:spPr>
            <a:xfrm>
              <a:off x="1974592" y="212966"/>
              <a:ext cx="3629812" cy="8720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dirty="0"/>
                <a:t>ਹੱਥਾਂ ਦੀ ਸਫਾਈ</a:t>
              </a:r>
              <a:endParaRPr b="0" dirty="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587361" y="4473218"/>
            <a:ext cx="20094997" cy="3711189"/>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3194561" y="7985343"/>
              <a:ext cx="2115964" cy="20261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5000">
                  <a:solidFill>
                    <a:srgbClr val="228B22"/>
                  </a:solidFill>
                </a:defRPr>
              </a:lvl1pPr>
            </a:lstStyle>
            <a:p>
              <a:r>
                <a:rPr lang="pa-IN" sz="12500" dirty="0">
                  <a:solidFill>
                    <a:schemeClr val="tx1"/>
                  </a:solidFill>
                </a:rPr>
                <a:t>ਕਰੋ</a:t>
              </a:r>
              <a:endParaRPr sz="12500" b="0" dirty="0">
                <a:solidFill>
                  <a:schemeClr val="tx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050188"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71" name="DON’T"/>
            <p:cNvSpPr txBox="1"/>
            <p:nvPr/>
          </p:nvSpPr>
          <p:spPr>
            <a:xfrm>
              <a:off x="2782389" y="9134695"/>
              <a:ext cx="4090863" cy="2026196"/>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r>
                <a:rPr lang="pa-IN" sz="12500" dirty="0">
                  <a:solidFill>
                    <a:srgbClr val="000000"/>
                  </a:solidFill>
                </a:rPr>
                <a:t>ਨਾ ਕਰੋ</a:t>
              </a:r>
              <a:endParaRPr sz="12500" b="0" dirty="0">
                <a:solidFill>
                  <a:srgbClr val="000000"/>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604931" y="3001154"/>
            <a:ext cx="214930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pa-IN" dirty="0">
                <a:solidFill>
                  <a:schemeClr val="bg1"/>
                </a:solidFill>
              </a:rPr>
              <a:t>ਹੱਥਾਂ ਦੀ ਸਫਾਈ ਵਿਅਕਤੀ ਵੱਲੋਂ ਆਪਣੇ ਹੱਥਾਂ ਨੂੰ ਸਾਫ਼ ਕਰਨ ਦਾ ਤਰੀਕਾ ਹੈ ਜੋ ਹੱਥਾਂ ‘ਤੇ ਸੰਭਾਵੀ ਪੈਥੋਜੈਂਸ (ਨੁਕਸਾਨਦੇਹ ਕੀਟਾਣੂਆਂ) ਨੂੰ ਕਾਫ਼ੀ ਘੱਟ ਕਰਦਾ ਹੈ। ਹੱਥਾਂ ਦੀ ਸਫਾਈ ਦੀ ਪ੍ਰਕਿਰਿਆ ਵਿੱਚ ਘੱਟੋ ਘੱਟ 40 ਸੈਕਿੰਡ ਲਈ ਸਾਬਣ ਅਤੇ ਪਾਣੀ ਨਾਲ ਹੱਥ ਧੋਣ ਜਾਂ 70% ਅਲਕੋਹਲ-ਅਧਾਰਤ ਹੈਂਡ ਰਬ ਕਰਨਾ ਸ਼ਾਮਲ ਹੈ।</a:t>
            </a:r>
            <a:endParaRPr kumimoji="0" lang="en-US" sz="3000" b="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sp>
        <p:nvSpPr>
          <p:cNvPr id="364" name="Wash your hands often with soap and water for 40 seconds especially…"/>
          <p:cNvSpPr txBox="1"/>
          <p:nvPr/>
        </p:nvSpPr>
        <p:spPr>
          <a:xfrm>
            <a:off x="6054484" y="4984854"/>
            <a:ext cx="10619886" cy="26879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r>
              <a:rPr lang="pa-IN" sz="2800" b="0" dirty="0"/>
              <a:t>ਆਪਣੇ ਹੱਥਾਂ ਨੂੰ 40 ਸੈਕਿੰਡ ਲਈ ਸਾਬਣ ਅਤੇ ਪਾਣੀ ਨਾਲ ਧੋਵੋ ਖਾਸ ਕਰਕੇ ਜਦੋਂ ਤੁਸੀਂ ਕਿਸੇ ਜਨਤਕ ਸਥਾਨ ‘ਤੇ ਹੁੰਦੇ ਹੋ, ਜਾਂ ਆਪਣਾ ਨੱਕ ਸਾਫ਼ ਕਰਨ, ਖਾਂਸੀ ਕਰਨ, ਜਾਂ ਛਿੱਕਣ ਤੋਂ ਬਾਅਦ। </a:t>
            </a:r>
            <a:endParaRPr lang="en-US" sz="2800" b="0" dirty="0"/>
          </a:p>
          <a:p>
            <a:pPr algn="l"/>
            <a:br>
              <a:rPr lang="en-US" sz="2800" b="0" dirty="0"/>
            </a:br>
            <a:r>
              <a:rPr lang="pa-IN" sz="2800" b="0" dirty="0"/>
              <a:t>ਜੇ ਸਾਬਣ ਅਤੇ ਪਾਣੀ ਉਪਲਬਧ ਨਹੀਂ ਹੈ ਤਾਂ ਸੈਨੇਟਾਇਜ਼ਰ (ਘੱਟੋ ਘੱਟ 70% ਅਲਕੋਹਲ-ਅਧਾਰਤ) ਦੀ ਵਰਤੋਂ ਕਰੋ ਇਸ ਨਾਲ ਆਪਣੇ ਹੱਥਾਂ ਦੀ ਪੂਰੀ ਸਤਿਹ ਨੂੰ ਕਵਰ ਕਰੋ ਅਤੇ ਉਹਨਾਂ ਨੂੰ ਸੁੱਕ ਜਾਣ ਤਕ ਆਪਸ ਵਿੱਚ ਰਗੜੋ।</a:t>
            </a:r>
            <a:endParaRPr lang="en-US" sz="2800" b="0" spc="-83" dirty="0">
              <a:solidFill>
                <a:sysClr val="windowText" lastClr="000000"/>
              </a:solidFill>
              <a:latin typeface="Arial" panose="020B0604020202020204" pitchFamily="34" charset="0"/>
              <a:cs typeface="Arial" panose="020B0604020202020204" pitchFamily="34" charset="0"/>
            </a:endParaRPr>
          </a:p>
        </p:txBody>
      </p:sp>
      <p:pic>
        <p:nvPicPr>
          <p:cNvPr id="365"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843594" y="5394132"/>
            <a:ext cx="5235047" cy="1463868"/>
          </a:xfrm>
          <a:prstGeom prst="rect">
            <a:avLst/>
          </a:prstGeom>
          <a:ln w="12700" cap="flat">
            <a:noFill/>
            <a:miter lim="400000"/>
          </a:ln>
          <a:effectLst>
            <a:outerShdw blurRad="63500" dist="25400" dir="5400000" rotWithShape="0">
              <a:srgbClr val="000000">
                <a:alpha val="50000"/>
              </a:srgbClr>
            </a:outerShdw>
          </a:effectLst>
        </p:spPr>
      </p:pic>
      <p:sp>
        <p:nvSpPr>
          <p:cNvPr id="369" name="touch your eyes, nose, and mouth with unwashed hands.…"/>
          <p:cNvSpPr txBox="1"/>
          <p:nvPr/>
        </p:nvSpPr>
        <p:spPr>
          <a:xfrm>
            <a:off x="8422178" y="8820381"/>
            <a:ext cx="8657002" cy="22570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r>
              <a:rPr lang="pa-IN" sz="2800" b="0" dirty="0"/>
              <a:t>ਆਪਣੀਆਂ ਅੱਖਾਂ, ਨੱਕ ਅਤੇ ਮੂੰਹ ਨੂੰ ਬਿਨਾਂ ਧੋਤੇ ਹੱਥਾਂ ਨਾਲ ਸਪਰਸ਼ ਕਰਨਾ। </a:t>
            </a:r>
            <a:endParaRPr lang="en-US" sz="2800" b="0" dirty="0"/>
          </a:p>
          <a:p>
            <a:pPr algn="l"/>
            <a:br>
              <a:rPr lang="en-US" sz="2800" b="0" dirty="0"/>
            </a:br>
            <a:r>
              <a:rPr lang="pa-IN" sz="2800" b="0" dirty="0"/>
              <a:t>ਦਰਵਾਜ਼ੇ ਦੀਆਂ ਕੁੰਡੀਆਂ ਅਤੇ ਦਰਵਾਜ਼ੇ ਦੀਆਂ ਘੰਟੀਆਂ, ਐਲੀਵੇਟਰ ਬਟਨ, ਹੈਂਡਰੇਲ, ਸਹਾਇਕ ਹੈਂਡਲ, ਕੁਰਸੀਆਂ ਦੀਆਂ ਬੈਕਸ, ਏਟੀਐਮ ਦੀ ਸਤਹਿ, ਮੋਬਾਈਲ, ਜੀਪ ਹੈਂਡਲ ਆਦਿ ਵਰਗੀਆਂ ਸਤਿਹਾਂ ਨੂੰ ਸਪਰਸ਼ ਕਰਨਾ।</a:t>
            </a:r>
            <a:endParaRPr sz="2800" b="0" dirty="0">
              <a:solidFill>
                <a:sysClr val="windowText" lastClr="000000"/>
              </a:solidFill>
              <a:latin typeface="Arial" panose="020B0604020202020204" pitchFamily="34" charset="0"/>
              <a:cs typeface="Arial" panose="020B0604020202020204" pitchFamily="34" charset="0"/>
            </a:endParaRPr>
          </a:p>
        </p:txBody>
      </p:sp>
      <p:pic>
        <p:nvPicPr>
          <p:cNvPr id="37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79180" y="9342783"/>
            <a:ext cx="5606073" cy="1724898"/>
          </a:xfrm>
          <a:prstGeom prst="rect">
            <a:avLst/>
          </a:prstGeom>
          <a:ln w="12700" cap="flat">
            <a:noFill/>
            <a:miter lim="400000"/>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blinds(horizontal)">
                                      <p:cBhvr>
                                        <p:cTn id="7" dur="500"/>
                                        <p:tgtEl>
                                          <p:spTgt spid="36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4">
                                            <p:txEl>
                                              <p:pRg st="0" end="0"/>
                                            </p:txEl>
                                          </p:spTgt>
                                        </p:tgtEl>
                                        <p:attrNameLst>
                                          <p:attrName>style.visibility</p:attrName>
                                        </p:attrNameLst>
                                      </p:cBhvr>
                                      <p:to>
                                        <p:strVal val="visible"/>
                                      </p:to>
                                    </p:set>
                                    <p:animEffect transition="in" filter="fade">
                                      <p:cBhvr>
                                        <p:cTn id="20" dur="500"/>
                                        <p:tgtEl>
                                          <p:spTgt spid="36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4">
                                            <p:txEl>
                                              <p:pRg st="1" end="1"/>
                                            </p:txEl>
                                          </p:spTgt>
                                        </p:tgtEl>
                                        <p:attrNameLst>
                                          <p:attrName>style.visibility</p:attrName>
                                        </p:attrNameLst>
                                      </p:cBhvr>
                                      <p:to>
                                        <p:strVal val="visible"/>
                                      </p:to>
                                    </p:set>
                                    <p:animEffect transition="in" filter="fade">
                                      <p:cBhvr>
                                        <p:cTn id="25" dur="500"/>
                                        <p:tgtEl>
                                          <p:spTgt spid="36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9">
                                            <p:txEl>
                                              <p:pRg st="0" end="0"/>
                                            </p:txEl>
                                          </p:spTgt>
                                        </p:tgtEl>
                                        <p:attrNameLst>
                                          <p:attrName>style.visibility</p:attrName>
                                        </p:attrNameLst>
                                      </p:cBhvr>
                                      <p:to>
                                        <p:strVal val="visible"/>
                                      </p:to>
                                    </p:set>
                                    <p:animEffect transition="in" filter="fade">
                                      <p:cBhvr>
                                        <p:cTn id="38" dur="500"/>
                                        <p:tgtEl>
                                          <p:spTgt spid="36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9">
                                            <p:txEl>
                                              <p:pRg st="1" end="1"/>
                                            </p:txEl>
                                          </p:spTgt>
                                        </p:tgtEl>
                                        <p:attrNameLst>
                                          <p:attrName>style.visibility</p:attrName>
                                        </p:attrNameLst>
                                      </p:cBhvr>
                                      <p:to>
                                        <p:strVal val="visible"/>
                                      </p:to>
                                    </p:set>
                                    <p:animEffect transition="in" filter="fade">
                                      <p:cBhvr>
                                        <p:cTn id="43" dur="500"/>
                                        <p:tgtEl>
                                          <p:spTgt spid="369">
                                            <p:txEl>
                                              <p:pRg st="1" end="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70"/>
                                        </p:tgtEl>
                                        <p:attrNameLst>
                                          <p:attrName>style.visibility</p:attrName>
                                        </p:attrNameLst>
                                      </p:cBhvr>
                                      <p:to>
                                        <p:strVal val="visible"/>
                                      </p:to>
                                    </p:set>
                                    <p:animEffect transition="in" filter="fade">
                                      <p:cBhvr>
                                        <p:cTn id="46"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4" grpId="0" uiExpand="1" build="p" bldLvl="2"/>
      <p:bldP spid="369"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164048"/>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3386614" y="212966"/>
              <a:ext cx="6784483" cy="8720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pa-IN" dirty="0"/>
                <a:t>ਰੋਕਥਾਮ : ਸਾਹ ਸੰਬੰਧੀ ਸਫਾਈ</a:t>
              </a:r>
              <a:r>
                <a:rPr lang="en-US" dirty="0"/>
                <a:t> </a:t>
              </a:r>
              <a:endParaRPr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90613"/>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pa-IN" sz="4000" dirty="0"/>
              <a:t>ਸਾਹ ਸੰਬੰਧੀ ਸਫਾਈ ਖਾਂਸੀ ਕਰਨ ਜਾਂ ਛਿੱਕਣ ਵਰਗੇ ਸਾਹ ਸੰਬੰਧੀ ਵਤੀਰਿਆਂ ਰਾਹੀਂ ਕੀਟਾਣੂਆਂ ਦੇ ਫੈਲਣ ਨੂੰ ਰੋਕਣ ਲਈ ਕੀਤੀਆਂ ਜਾਣ ਵਾਲਿਆਂ ਕਾਰਵਾਈਆਂ ਦਾ ਸੰਯੋਜਨ ਹੈ।</a:t>
            </a:r>
            <a:endParaRPr lang="en-US" sz="4000" dirty="0"/>
          </a:p>
        </p:txBody>
      </p:sp>
      <p:sp>
        <p:nvSpPr>
          <p:cNvPr id="16" name="Rounded Rectangle">
            <a:extLst>
              <a:ext uri="{FF2B5EF4-FFF2-40B4-BE49-F238E27FC236}">
                <a16:creationId xmlns:a16="http://schemas.microsoft.com/office/drawing/2014/main" id="{1D1C21AC-97B7-454B-8636-A312FF697888}"/>
              </a:ext>
            </a:extLst>
          </p:cNvPr>
          <p:cNvSpPr/>
          <p:nvPr/>
        </p:nvSpPr>
        <p:spPr>
          <a:xfrm>
            <a:off x="1251964" y="3348448"/>
            <a:ext cx="10258049"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7" name="Rounded Rectangle">
            <a:extLst>
              <a:ext uri="{FF2B5EF4-FFF2-40B4-BE49-F238E27FC236}">
                <a16:creationId xmlns:a16="http://schemas.microsoft.com/office/drawing/2014/main" id="{25BAEC5F-6E17-464B-B234-4B0A50A505A0}"/>
              </a:ext>
            </a:extLst>
          </p:cNvPr>
          <p:cNvSpPr/>
          <p:nvPr/>
        </p:nvSpPr>
        <p:spPr>
          <a:xfrm>
            <a:off x="13184975" y="3411212"/>
            <a:ext cx="10166449" cy="8842774"/>
          </a:xfrm>
          <a:prstGeom prst="roundRect">
            <a:avLst>
              <a:gd name="adj" fmla="val 8491"/>
            </a:avLst>
          </a:prstGeom>
          <a:solidFill>
            <a:schemeClr val="bg1">
              <a:lumMod val="85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5394341" y="3513750"/>
            <a:ext cx="1479892" cy="1323439"/>
          </a:xfrm>
          <a:prstGeom prst="rect">
            <a:avLst/>
          </a:prstGeom>
        </p:spPr>
        <p:txBody>
          <a:bodyPr wrap="none">
            <a:spAutoFit/>
          </a:bodyPr>
          <a:lstStyle/>
          <a:p>
            <a:r>
              <a:rPr lang="pa-IN" sz="8000" dirty="0"/>
              <a:t>ਕਰੋ</a:t>
            </a:r>
            <a:endParaRPr lang="en-US" sz="8000" dirty="0"/>
          </a:p>
        </p:txBody>
      </p:sp>
      <p:sp>
        <p:nvSpPr>
          <p:cNvPr id="19" name="Rectangle 18">
            <a:extLst>
              <a:ext uri="{FF2B5EF4-FFF2-40B4-BE49-F238E27FC236}">
                <a16:creationId xmlns:a16="http://schemas.microsoft.com/office/drawing/2014/main" id="{2F386C37-8000-7D4B-A94B-64F50AA596E3}"/>
              </a:ext>
            </a:extLst>
          </p:cNvPr>
          <p:cNvSpPr/>
          <p:nvPr/>
        </p:nvSpPr>
        <p:spPr>
          <a:xfrm>
            <a:off x="16572144" y="3513750"/>
            <a:ext cx="2736647" cy="1323439"/>
          </a:xfrm>
          <a:prstGeom prst="rect">
            <a:avLst/>
          </a:prstGeom>
        </p:spPr>
        <p:txBody>
          <a:bodyPr wrap="none">
            <a:spAutoFit/>
          </a:bodyPr>
          <a:lstStyle/>
          <a:p>
            <a:r>
              <a:rPr lang="pa-IN" sz="8000" dirty="0"/>
              <a:t>ਨਾ ਕਰੋ</a:t>
            </a:r>
            <a:endParaRPr lang="en-US" sz="8000" dirty="0"/>
          </a:p>
        </p:txBody>
      </p:sp>
      <p:sp>
        <p:nvSpPr>
          <p:cNvPr id="3" name="Rectangle 2">
            <a:extLst>
              <a:ext uri="{FF2B5EF4-FFF2-40B4-BE49-F238E27FC236}">
                <a16:creationId xmlns:a16="http://schemas.microsoft.com/office/drawing/2014/main" id="{1E6CFD46-6E7F-D84A-B02B-CB63FD01FA10}"/>
              </a:ext>
            </a:extLst>
          </p:cNvPr>
          <p:cNvSpPr/>
          <p:nvPr/>
        </p:nvSpPr>
        <p:spPr>
          <a:xfrm>
            <a:off x="1604869" y="4764133"/>
            <a:ext cx="9594150" cy="5632312"/>
          </a:xfrm>
          <a:prstGeom prst="rect">
            <a:avLst/>
          </a:prstGeom>
        </p:spPr>
        <p:txBody>
          <a:bodyPr wrap="square">
            <a:spAutoFit/>
          </a:bodyPr>
          <a:lstStyle/>
          <a:p>
            <a:pPr algn="l"/>
            <a:r>
              <a:rPr lang="pa-IN" sz="3600" b="0" dirty="0"/>
              <a:t>ਖਾਂਸੀ ਕਰਨ ਜਾਂ ਛਿੱਕਣ ਦੌਰਾਨ ਆਪਣੇ ਚਿਹਰੇ ਨੂੰ ਢੱਕਣ ਲਈ ਰੁਮਾਲ ਜਾਂ ਟੀਸ਼ੁ ਇਸਤੇਮਾਲ ਕਰੋ।</a:t>
            </a:r>
            <a:br>
              <a:rPr lang="en-US" sz="3600" b="0" dirty="0"/>
            </a:br>
            <a:endParaRPr lang="en-US" sz="3600" b="0" dirty="0"/>
          </a:p>
          <a:p>
            <a:pPr algn="l"/>
            <a:r>
              <a:rPr lang="pa-IN" sz="3600" b="0" dirty="0"/>
              <a:t>ਵਰਤੇ ਗਏ ਟੀਸ਼ੁ ਨੂੰ ਫ਼ੌਰਨ ਢੱਕਣ ਵਾਲੇ ਕਚਰੇ ਦੇ ਡੱਬੇ ਵਿੱਚ ਸੁੱਟ ਦਿਓ।</a:t>
            </a:r>
            <a:br>
              <a:rPr lang="en-US" sz="3600" b="0" dirty="0"/>
            </a:br>
            <a:r>
              <a:rPr lang="pa-IN" sz="3600" b="0" dirty="0"/>
              <a:t> </a:t>
            </a:r>
            <a:endParaRPr lang="en-US" sz="3600" b="0" dirty="0"/>
          </a:p>
          <a:p>
            <a:pPr algn="l"/>
            <a:r>
              <a:rPr lang="pa-IN" sz="3600" b="0" dirty="0"/>
              <a:t>ਜੇ ਤੁਹਾਡੇ ਕੋਲ ਟੀਸ਼ੁ ਜਾਂ ਰੁਮਾਲ ਨਹੀਂ ਹੈ ਤਾਂ ਛਿੱਕ ਮਾਰਦੇ ਸਮੇਂ ਆਪਣੀ ਬਾਂਹ ਦੇ ਉਪਰੀ ਮੋੜ (ਕੂਹਣੀ) ਨਾਲ ਢੱਕੋ। </a:t>
            </a:r>
            <a:br>
              <a:rPr lang="en-US" sz="3600" b="0" dirty="0"/>
            </a:br>
            <a:endParaRPr lang="en-US" sz="3600" b="0" dirty="0"/>
          </a:p>
          <a:p>
            <a:pPr algn="l"/>
            <a:r>
              <a:rPr lang="pa-IN" sz="3600" b="0" dirty="0"/>
              <a:t>ਛਿੱਕ ਮਾਰਣ ਜਾਂ ਖਾਂਸੀ ਕਰਨ ਦੇ ਫ਼ੌਰਨ ਬਾਅਦ ਆਪਣੇ ਹੱਥ ਧੋਵੋ।</a:t>
            </a:r>
            <a:endParaRPr lang="en-IN" sz="3600" b="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7133F56-D96A-9541-B1A6-15EED70B6E21}"/>
              </a:ext>
            </a:extLst>
          </p:cNvPr>
          <p:cNvSpPr/>
          <p:nvPr/>
        </p:nvSpPr>
        <p:spPr>
          <a:xfrm>
            <a:off x="13525138" y="5484146"/>
            <a:ext cx="9216816" cy="2862322"/>
          </a:xfrm>
          <a:prstGeom prst="rect">
            <a:avLst/>
          </a:prstGeom>
        </p:spPr>
        <p:txBody>
          <a:bodyPr wrap="square">
            <a:spAutoFit/>
          </a:bodyPr>
          <a:lstStyle/>
          <a:p>
            <a:pPr algn="l"/>
            <a:r>
              <a:rPr lang="pa-IN" sz="3600" b="0" dirty="0"/>
              <a:t>ਆਪਣੇ ਮੂੰਹ ਨੂੰ ਢੱਕਣ ਲਈ ਹੋਰ ਤਰੀਕਿਆਂ ਜਿਵੇਂ ਕਿ  ਆਪਣੀ ਸਾੜੀ ਦੇ ਪੱਲੂ ਚੁੰਨੀ ਜਾਂ ਗਮਛੇ ਦੀ ਵਰਤੋਂ ਨਾਂ ਕਰੋ।</a:t>
            </a:r>
            <a:br>
              <a:rPr lang="en-US" sz="3600" b="0" dirty="0"/>
            </a:br>
            <a:r>
              <a:rPr lang="pa-IN" sz="3600" b="0" dirty="0"/>
              <a:t> </a:t>
            </a:r>
            <a:endParaRPr lang="en-US" sz="3600" b="0" dirty="0"/>
          </a:p>
          <a:p>
            <a:pPr algn="l"/>
            <a:r>
              <a:rPr lang="pa-IN" sz="3600" b="0" dirty="0"/>
              <a:t>ਖੁੱਲ੍ਹੇ ਵਿੱਚ ਨਾ ਥੁੱਕੋ, ਥੁੱਕਣ ਲਈ ਹਮੇਸ਼ਾ ਥੁੱਕਦਾਨ ਜਾਂ ਵਾਸ਼ ਬੇਸਿਨ ਦੀ ਵਰਤੋਂ ਕਰੋ।</a:t>
            </a:r>
            <a:endParaRPr lang="en-IN" sz="3600" b="0" dirty="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fade">
                                      <p:cBhvr>
                                        <p:cTn id="51" dur="1000"/>
                                        <p:tgtEl>
                                          <p:spTgt spid="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xEl>
                                              <p:pRg st="1" end="1"/>
                                            </p:txEl>
                                          </p:spTgt>
                                        </p:tgtEl>
                                        <p:attrNameLst>
                                          <p:attrName>style.visibility</p:attrName>
                                        </p:attrNameLst>
                                      </p:cBhvr>
                                      <p:to>
                                        <p:strVal val="visible"/>
                                      </p:to>
                                    </p:set>
                                    <p:animEffect transition="in" filter="fade">
                                      <p:cBhvr>
                                        <p:cTn id="56"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p:bldP spid="19" grpId="0"/>
      <p:bldP spid="3" grpId="0" build="p" bldLvl="2"/>
      <p:bldP spid="21" grpId="0" build="p" bldLvl="2"/>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3953</TotalTime>
  <Words>9560</Words>
  <Application>Microsoft Macintosh PowerPoint</Application>
  <PresentationFormat>Custom</PresentationFormat>
  <Paragraphs>520</Paragraphs>
  <Slides>45</Slides>
  <Notes>42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Arial</vt:lpstr>
      <vt:lpstr>Arial Narrow</vt:lpstr>
      <vt:lpstr>Gill Sans</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Shikhar Khandelwal</cp:lastModifiedBy>
  <cp:revision>232</cp:revision>
  <dcterms:modified xsi:type="dcterms:W3CDTF">2020-03-31T05:58:13Z</dcterms:modified>
</cp:coreProperties>
</file>